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35"/>
  </p:notesMasterIdLst>
  <p:sldIdLst>
    <p:sldId id="256" r:id="rId2"/>
    <p:sldId id="322" r:id="rId3"/>
    <p:sldId id="487" r:id="rId4"/>
    <p:sldId id="273" r:id="rId5"/>
    <p:sldId id="486" r:id="rId6"/>
    <p:sldId id="276" r:id="rId7"/>
    <p:sldId id="279" r:id="rId8"/>
    <p:sldId id="468" r:id="rId9"/>
    <p:sldId id="311" r:id="rId10"/>
    <p:sldId id="312" r:id="rId11"/>
    <p:sldId id="469" r:id="rId12"/>
    <p:sldId id="470" r:id="rId13"/>
    <p:sldId id="471" r:id="rId14"/>
    <p:sldId id="472" r:id="rId15"/>
    <p:sldId id="473" r:id="rId16"/>
    <p:sldId id="474" r:id="rId17"/>
    <p:sldId id="475" r:id="rId18"/>
    <p:sldId id="488" r:id="rId19"/>
    <p:sldId id="478" r:id="rId20"/>
    <p:sldId id="491" r:id="rId21"/>
    <p:sldId id="479" r:id="rId22"/>
    <p:sldId id="483" r:id="rId23"/>
    <p:sldId id="489" r:id="rId24"/>
    <p:sldId id="272" r:id="rId25"/>
    <p:sldId id="277" r:id="rId26"/>
    <p:sldId id="315" r:id="rId27"/>
    <p:sldId id="490" r:id="rId28"/>
    <p:sldId id="306" r:id="rId29"/>
    <p:sldId id="307" r:id="rId30"/>
    <p:sldId id="313" r:id="rId31"/>
    <p:sldId id="484" r:id="rId32"/>
    <p:sldId id="293" r:id="rId33"/>
    <p:sldId id="314" r:id="rId34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  <p:embeddedFont>
      <p:font typeface="MS PGothic" panose="020B0600070205080204" pitchFamily="34" charset="-128"/>
      <p:regular r:id="rId43"/>
    </p:embeddedFont>
    <p:embeddedFont>
      <p:font typeface="Palatino Linotype" panose="02040502050505030304" pitchFamily="18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C98"/>
    <a:srgbClr val="F0DCF4"/>
    <a:srgbClr val="F7ADDD"/>
    <a:srgbClr val="FBE5D4"/>
    <a:srgbClr val="CC00FF"/>
    <a:srgbClr val="660066"/>
    <a:srgbClr val="A90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4E258A-9B07-441B-BA78-3E35A7829B2D}">
  <a:tblStyle styleId="{394E258A-9B07-441B-BA78-3E35A7829B2D}" styleName="Table_0"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AEC"/>
          </a:solidFill>
        </a:fill>
      </a:tcStyle>
    </a:wholeTbl>
    <a:band1H>
      <a:tcTxStyle/>
      <a:tcStyle>
        <a:tcBdr/>
        <a:fill>
          <a:solidFill>
            <a:srgbClr val="F5D3D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3D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rgbClr val="FFFFFF"/>
      </a:tcTxStyle>
      <a:tcStyle>
        <a:tcBdr/>
        <a:fill>
          <a:solidFill>
            <a:srgbClr val="E66C7D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/>
        <a:fill>
          <a:solidFill>
            <a:srgbClr val="E66C7D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6C7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66C7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0" autoAdjust="0"/>
    <p:restoredTop sz="86740" autoAdjust="0"/>
  </p:normalViewPr>
  <p:slideViewPr>
    <p:cSldViewPr snapToGrid="0">
      <p:cViewPr varScale="1">
        <p:scale>
          <a:sx n="112" d="100"/>
          <a:sy n="112" d="100"/>
        </p:scale>
        <p:origin x="328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27E393-FCFD-4803-8441-5D2599A886F2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9C21451-6D7D-4868-821C-BBE04FB2225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sz="2400" dirty="0">
              <a:latin typeface="MS PGothic" panose="020B0600070205080204" pitchFamily="34" charset="-128"/>
              <a:ea typeface="MS PGothic" panose="020B0600070205080204" pitchFamily="34" charset="-128"/>
            </a:rPr>
            <a:t>Linear Independence</a:t>
          </a:r>
        </a:p>
      </dgm:t>
    </dgm:pt>
    <dgm:pt modelId="{E698515A-9C93-4BF3-97C6-6CE8266719F0}" type="parTrans" cxnId="{2EB99FA3-24BE-40C1-B111-769850068973}">
      <dgm:prSet/>
      <dgm:spPr/>
      <dgm:t>
        <a:bodyPr/>
        <a:lstStyle/>
        <a:p>
          <a:endParaRPr lang="en-US">
            <a:latin typeface="MS PGothic" panose="020B0600070205080204" pitchFamily="34" charset="-128"/>
            <a:ea typeface="MS PGothic" panose="020B0600070205080204" pitchFamily="34" charset="-128"/>
          </a:endParaRPr>
        </a:p>
      </dgm:t>
    </dgm:pt>
    <dgm:pt modelId="{11FA8C21-E344-4585-A81C-F093DD5CE652}" type="sibTrans" cxnId="{2EB99FA3-24BE-40C1-B111-769850068973}">
      <dgm:prSet/>
      <dgm:spPr/>
      <dgm:t>
        <a:bodyPr/>
        <a:lstStyle/>
        <a:p>
          <a:endParaRPr lang="en-US">
            <a:latin typeface="MS PGothic" panose="020B0600070205080204" pitchFamily="34" charset="-128"/>
            <a:ea typeface="MS PGothic" panose="020B0600070205080204" pitchFamily="34" charset="-128"/>
          </a:endParaRPr>
        </a:p>
      </dgm:t>
    </dgm:pt>
    <dgm:pt modelId="{E7577A68-9230-4697-9C94-1119671DEF35}">
      <dgm:prSet custT="1"/>
      <dgm:spPr/>
      <dgm:t>
        <a:bodyPr/>
        <a:lstStyle/>
        <a:p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MS PGothic" panose="020B0600070205080204" pitchFamily="34" charset="-128"/>
              <a:ea typeface="MS PGothic" panose="020B0600070205080204" pitchFamily="34" charset="-128"/>
              <a:cs typeface="+mn-cs"/>
            </a:rPr>
            <a:t>Functions Linearly Independent</a:t>
          </a:r>
        </a:p>
      </dgm:t>
    </dgm:pt>
    <dgm:pt modelId="{E682877D-588E-43D1-9B16-B6FA845BCA3B}" type="parTrans" cxnId="{A3797AC2-DCD6-4D3D-8426-0C657FDF6F56}">
      <dgm:prSet/>
      <dgm:spPr/>
      <dgm:t>
        <a:bodyPr/>
        <a:lstStyle/>
        <a:p>
          <a:endParaRPr lang="en-US">
            <a:latin typeface="MS PGothic" panose="020B0600070205080204" pitchFamily="34" charset="-128"/>
            <a:ea typeface="MS PGothic" panose="020B0600070205080204" pitchFamily="34" charset="-128"/>
          </a:endParaRPr>
        </a:p>
      </dgm:t>
    </dgm:pt>
    <dgm:pt modelId="{CD48DC63-7CBF-4683-82CC-7F5C23EF7086}" type="sibTrans" cxnId="{A3797AC2-DCD6-4D3D-8426-0C657FDF6F56}">
      <dgm:prSet/>
      <dgm:spPr/>
      <dgm:t>
        <a:bodyPr/>
        <a:lstStyle/>
        <a:p>
          <a:endParaRPr lang="en-US">
            <a:latin typeface="MS PGothic" panose="020B0600070205080204" pitchFamily="34" charset="-128"/>
            <a:ea typeface="MS PGothic" panose="020B0600070205080204" pitchFamily="34" charset="-128"/>
          </a:endParaRPr>
        </a:p>
      </dgm:t>
    </dgm:pt>
    <dgm:pt modelId="{6CF5D813-4519-4457-8298-512EFE3CB480}">
      <dgm:prSet custT="1"/>
      <dgm:spPr/>
      <dgm:t>
        <a:bodyPr/>
        <a:lstStyle/>
        <a:p>
          <a:r>
            <a:rPr lang="en-US" sz="2400" dirty="0">
              <a:latin typeface="MS PGothic" panose="020B0600070205080204" pitchFamily="34" charset="-128"/>
              <a:ea typeface="MS PGothic" panose="020B0600070205080204" pitchFamily="34" charset="-128"/>
            </a:rPr>
            <a:t>Affine Independence</a:t>
          </a:r>
          <a:endParaRPr lang="en-US" sz="2400" dirty="0">
            <a:solidFill>
              <a:schemeClr val="tx1"/>
            </a:solidFill>
            <a:latin typeface="MS PGothic" panose="020B0600070205080204" pitchFamily="34" charset="-128"/>
            <a:ea typeface="MS PGothic" panose="020B0600070205080204" pitchFamily="34" charset="-128"/>
          </a:endParaRPr>
        </a:p>
      </dgm:t>
    </dgm:pt>
    <dgm:pt modelId="{F6CE1992-D92D-419E-9D5A-07454DABFC21}" type="parTrans" cxnId="{BC606A62-D78E-4C86-A4D6-928BB5B7371B}">
      <dgm:prSet/>
      <dgm:spPr/>
      <dgm:t>
        <a:bodyPr/>
        <a:lstStyle/>
        <a:p>
          <a:endParaRPr lang="en-US">
            <a:latin typeface="MS PGothic" panose="020B0600070205080204" pitchFamily="34" charset="-128"/>
            <a:ea typeface="MS PGothic" panose="020B0600070205080204" pitchFamily="34" charset="-128"/>
          </a:endParaRPr>
        </a:p>
      </dgm:t>
    </dgm:pt>
    <dgm:pt modelId="{1B48B2BC-93A5-42EE-BDA8-CEF7217FBEEF}" type="sibTrans" cxnId="{BC606A62-D78E-4C86-A4D6-928BB5B7371B}">
      <dgm:prSet/>
      <dgm:spPr/>
      <dgm:t>
        <a:bodyPr/>
        <a:lstStyle/>
        <a:p>
          <a:endParaRPr lang="en-US">
            <a:latin typeface="MS PGothic" panose="020B0600070205080204" pitchFamily="34" charset="-128"/>
            <a:ea typeface="MS PGothic" panose="020B0600070205080204" pitchFamily="34" charset="-128"/>
          </a:endParaRPr>
        </a:p>
      </dgm:t>
    </dgm:pt>
    <dgm:pt modelId="{6E0C972A-67E8-40E9-8D64-4D68DCB3AA14}">
      <dgm:prSet custT="1"/>
      <dgm:spPr/>
      <dgm:t>
        <a:bodyPr/>
        <a:lstStyle/>
        <a:p>
          <a:r>
            <a:rPr lang="en-US" sz="2400" dirty="0">
              <a:latin typeface="MS PGothic" panose="020B0600070205080204" pitchFamily="34" charset="-128"/>
              <a:ea typeface="MS PGothic" panose="020B0600070205080204" pitchFamily="34" charset="-128"/>
            </a:rPr>
            <a:t>Affine Combination</a:t>
          </a:r>
        </a:p>
      </dgm:t>
    </dgm:pt>
    <dgm:pt modelId="{87314E16-3EFF-42E2-BEC6-16D5C872E089}" type="parTrans" cxnId="{6308F0A7-5D04-40AE-8DB6-C5DF0A309224}">
      <dgm:prSet/>
      <dgm:spPr/>
      <dgm:t>
        <a:bodyPr/>
        <a:lstStyle/>
        <a:p>
          <a:endParaRPr lang="en-US">
            <a:latin typeface="MS PGothic" panose="020B0600070205080204" pitchFamily="34" charset="-128"/>
            <a:ea typeface="MS PGothic" panose="020B0600070205080204" pitchFamily="34" charset="-128"/>
          </a:endParaRPr>
        </a:p>
      </dgm:t>
    </dgm:pt>
    <dgm:pt modelId="{9E820974-C17C-44CE-B365-F936F1DF33AC}" type="sibTrans" cxnId="{6308F0A7-5D04-40AE-8DB6-C5DF0A309224}">
      <dgm:prSet/>
      <dgm:spPr/>
      <dgm:t>
        <a:bodyPr/>
        <a:lstStyle/>
        <a:p>
          <a:endParaRPr lang="en-US">
            <a:latin typeface="MS PGothic" panose="020B0600070205080204" pitchFamily="34" charset="-128"/>
            <a:ea typeface="MS PGothic" panose="020B0600070205080204" pitchFamily="34" charset="-128"/>
          </a:endParaRPr>
        </a:p>
      </dgm:t>
    </dgm:pt>
    <dgm:pt modelId="{15D93E53-9CC7-43E1-9E7F-2857C06212F5}">
      <dgm:prSet custT="1"/>
      <dgm:spPr/>
      <dgm:t>
        <a:bodyPr/>
        <a:lstStyle/>
        <a:p>
          <a:r>
            <a:rPr lang="en-US" sz="2400" kern="1200" dirty="0">
              <a:latin typeface="MS PGothic" panose="020B0600070205080204" pitchFamily="34" charset="-128"/>
              <a:ea typeface="MS PGothic" panose="020B0600070205080204" pitchFamily="34" charset="-128"/>
            </a:rPr>
            <a:t>Polynomials Line</a:t>
          </a: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MS PGothic" panose="020B0600070205080204" pitchFamily="34" charset="-128"/>
              <a:ea typeface="MS PGothic" panose="020B0600070205080204" pitchFamily="34" charset="-128"/>
              <a:cs typeface="+mn-cs"/>
            </a:rPr>
            <a:t>arly Independent</a:t>
          </a:r>
        </a:p>
      </dgm:t>
    </dgm:pt>
    <dgm:pt modelId="{D4683223-4768-47DE-9F7C-48FE2A662774}" type="parTrans" cxnId="{4628B7B0-3488-4E37-857D-6979A06F1645}">
      <dgm:prSet/>
      <dgm:spPr/>
      <dgm:t>
        <a:bodyPr/>
        <a:lstStyle/>
        <a:p>
          <a:endParaRPr lang="en-US"/>
        </a:p>
      </dgm:t>
    </dgm:pt>
    <dgm:pt modelId="{F352068B-0B4B-442F-A3F3-4ECAC5A94308}" type="sibTrans" cxnId="{4628B7B0-3488-4E37-857D-6979A06F1645}">
      <dgm:prSet/>
      <dgm:spPr/>
      <dgm:t>
        <a:bodyPr/>
        <a:lstStyle/>
        <a:p>
          <a:endParaRPr lang="en-US"/>
        </a:p>
      </dgm:t>
    </dgm:pt>
    <dgm:pt modelId="{FFC9CE6A-EC74-4485-91C8-1DC81AD2F994}" type="pres">
      <dgm:prSet presAssocID="{B027E393-FCFD-4803-8441-5D2599A886F2}" presName="Name0" presStyleCnt="0">
        <dgm:presLayoutVars>
          <dgm:chMax val="7"/>
          <dgm:chPref val="7"/>
          <dgm:dir/>
        </dgm:presLayoutVars>
      </dgm:prSet>
      <dgm:spPr/>
    </dgm:pt>
    <dgm:pt modelId="{D6796D47-9F25-489A-B5C8-B666B8DBC516}" type="pres">
      <dgm:prSet presAssocID="{B027E393-FCFD-4803-8441-5D2599A886F2}" presName="Name1" presStyleCnt="0"/>
      <dgm:spPr/>
    </dgm:pt>
    <dgm:pt modelId="{CA720EF1-09AE-4EF5-B475-3175183392B1}" type="pres">
      <dgm:prSet presAssocID="{B027E393-FCFD-4803-8441-5D2599A886F2}" presName="cycle" presStyleCnt="0"/>
      <dgm:spPr/>
    </dgm:pt>
    <dgm:pt modelId="{1E1786EB-C902-4BA0-A831-B11EEC673613}" type="pres">
      <dgm:prSet presAssocID="{B027E393-FCFD-4803-8441-5D2599A886F2}" presName="srcNode" presStyleLbl="node1" presStyleIdx="0" presStyleCnt="5"/>
      <dgm:spPr/>
    </dgm:pt>
    <dgm:pt modelId="{565D235F-A954-47C2-8B1D-2CA3D0D76722}" type="pres">
      <dgm:prSet presAssocID="{B027E393-FCFD-4803-8441-5D2599A886F2}" presName="conn" presStyleLbl="parChTrans1D2" presStyleIdx="0" presStyleCnt="1"/>
      <dgm:spPr/>
    </dgm:pt>
    <dgm:pt modelId="{E8852ADB-6FE3-44F2-9CE0-1660DD0105F5}" type="pres">
      <dgm:prSet presAssocID="{B027E393-FCFD-4803-8441-5D2599A886F2}" presName="extraNode" presStyleLbl="node1" presStyleIdx="0" presStyleCnt="5"/>
      <dgm:spPr/>
    </dgm:pt>
    <dgm:pt modelId="{DC63526E-C73C-465A-88E8-A638DA5D3F2E}" type="pres">
      <dgm:prSet presAssocID="{B027E393-FCFD-4803-8441-5D2599A886F2}" presName="dstNode" presStyleLbl="node1" presStyleIdx="0" presStyleCnt="5"/>
      <dgm:spPr/>
    </dgm:pt>
    <dgm:pt modelId="{397D28FF-B814-4B7C-A1F8-0DC806A6B092}" type="pres">
      <dgm:prSet presAssocID="{79C21451-6D7D-4868-821C-BBE04FB22254}" presName="text_1" presStyleLbl="node1" presStyleIdx="0" presStyleCnt="5">
        <dgm:presLayoutVars>
          <dgm:bulletEnabled val="1"/>
        </dgm:presLayoutVars>
      </dgm:prSet>
      <dgm:spPr/>
    </dgm:pt>
    <dgm:pt modelId="{A730C7C4-2207-4E90-8782-88A79CD488A8}" type="pres">
      <dgm:prSet presAssocID="{79C21451-6D7D-4868-821C-BBE04FB22254}" presName="accent_1" presStyleCnt="0"/>
      <dgm:spPr/>
    </dgm:pt>
    <dgm:pt modelId="{942791E0-4955-413B-92A8-0391D5C2598F}" type="pres">
      <dgm:prSet presAssocID="{79C21451-6D7D-4868-821C-BBE04FB22254}" presName="accentRepeatNode" presStyleLbl="solidFgAcc1" presStyleIdx="0" presStyleCnt="5"/>
      <dgm:spPr/>
    </dgm:pt>
    <dgm:pt modelId="{DE719A35-FE27-4756-9083-C1B10D5A4A7C}" type="pres">
      <dgm:prSet presAssocID="{E7577A68-9230-4697-9C94-1119671DEF35}" presName="text_2" presStyleLbl="node1" presStyleIdx="1" presStyleCnt="5">
        <dgm:presLayoutVars>
          <dgm:bulletEnabled val="1"/>
        </dgm:presLayoutVars>
      </dgm:prSet>
      <dgm:spPr/>
    </dgm:pt>
    <dgm:pt modelId="{E4D27396-7AE7-443B-8C78-98656ECD6946}" type="pres">
      <dgm:prSet presAssocID="{E7577A68-9230-4697-9C94-1119671DEF35}" presName="accent_2" presStyleCnt="0"/>
      <dgm:spPr/>
    </dgm:pt>
    <dgm:pt modelId="{4CFA188F-6E10-424F-A0C8-66DFA84B6E81}" type="pres">
      <dgm:prSet presAssocID="{E7577A68-9230-4697-9C94-1119671DEF35}" presName="accentRepeatNode" presStyleLbl="solidFgAcc1" presStyleIdx="1" presStyleCnt="5"/>
      <dgm:spPr/>
    </dgm:pt>
    <dgm:pt modelId="{97AF710D-71E9-4776-A351-C7D785B2D94F}" type="pres">
      <dgm:prSet presAssocID="{15D93E53-9CC7-43E1-9E7F-2857C06212F5}" presName="text_3" presStyleLbl="node1" presStyleIdx="2" presStyleCnt="5">
        <dgm:presLayoutVars>
          <dgm:bulletEnabled val="1"/>
        </dgm:presLayoutVars>
      </dgm:prSet>
      <dgm:spPr/>
    </dgm:pt>
    <dgm:pt modelId="{F63BF51C-97D2-4CFE-991C-4ABA4A5459B8}" type="pres">
      <dgm:prSet presAssocID="{15D93E53-9CC7-43E1-9E7F-2857C06212F5}" presName="accent_3" presStyleCnt="0"/>
      <dgm:spPr/>
    </dgm:pt>
    <dgm:pt modelId="{9E73B2CA-E442-4C1E-96A0-59A757E20C17}" type="pres">
      <dgm:prSet presAssocID="{15D93E53-9CC7-43E1-9E7F-2857C06212F5}" presName="accentRepeatNode" presStyleLbl="solidFgAcc1" presStyleIdx="2" presStyleCnt="5"/>
      <dgm:spPr/>
    </dgm:pt>
    <dgm:pt modelId="{C903BE6D-AFF2-40E3-80C3-5EA2C863CD9C}" type="pres">
      <dgm:prSet presAssocID="{6E0C972A-67E8-40E9-8D64-4D68DCB3AA14}" presName="text_4" presStyleLbl="node1" presStyleIdx="3" presStyleCnt="5">
        <dgm:presLayoutVars>
          <dgm:bulletEnabled val="1"/>
        </dgm:presLayoutVars>
      </dgm:prSet>
      <dgm:spPr/>
    </dgm:pt>
    <dgm:pt modelId="{A5669594-487F-4328-8114-61F1B3258693}" type="pres">
      <dgm:prSet presAssocID="{6E0C972A-67E8-40E9-8D64-4D68DCB3AA14}" presName="accent_4" presStyleCnt="0"/>
      <dgm:spPr/>
    </dgm:pt>
    <dgm:pt modelId="{424E5D62-F628-47F2-83B6-2872C70EB0CF}" type="pres">
      <dgm:prSet presAssocID="{6E0C972A-67E8-40E9-8D64-4D68DCB3AA14}" presName="accentRepeatNode" presStyleLbl="solidFgAcc1" presStyleIdx="3" presStyleCnt="5"/>
      <dgm:spPr/>
    </dgm:pt>
    <dgm:pt modelId="{135F7158-44DC-48DB-9C58-1830985A0818}" type="pres">
      <dgm:prSet presAssocID="{6CF5D813-4519-4457-8298-512EFE3CB480}" presName="text_5" presStyleLbl="node1" presStyleIdx="4" presStyleCnt="5">
        <dgm:presLayoutVars>
          <dgm:bulletEnabled val="1"/>
        </dgm:presLayoutVars>
      </dgm:prSet>
      <dgm:spPr/>
    </dgm:pt>
    <dgm:pt modelId="{3CF855F0-0946-496B-87AB-066A97B586F6}" type="pres">
      <dgm:prSet presAssocID="{6CF5D813-4519-4457-8298-512EFE3CB480}" presName="accent_5" presStyleCnt="0"/>
      <dgm:spPr/>
    </dgm:pt>
    <dgm:pt modelId="{F244327E-C0E2-479A-9767-3047E79D7DC0}" type="pres">
      <dgm:prSet presAssocID="{6CF5D813-4519-4457-8298-512EFE3CB480}" presName="accentRepeatNode" presStyleLbl="solidFgAcc1" presStyleIdx="4" presStyleCnt="5"/>
      <dgm:spPr/>
    </dgm:pt>
  </dgm:ptLst>
  <dgm:cxnLst>
    <dgm:cxn modelId="{8EB80E07-63A1-48B2-84F2-8E202DC506AA}" type="presOf" srcId="{B027E393-FCFD-4803-8441-5D2599A886F2}" destId="{FFC9CE6A-EC74-4485-91C8-1DC81AD2F994}" srcOrd="0" destOrd="0" presId="urn:microsoft.com/office/officeart/2008/layout/VerticalCurvedList"/>
    <dgm:cxn modelId="{2B9E8D14-3355-42EB-B89E-D5FD07B76150}" type="presOf" srcId="{79C21451-6D7D-4868-821C-BBE04FB22254}" destId="{397D28FF-B814-4B7C-A1F8-0DC806A6B092}" srcOrd="0" destOrd="0" presId="urn:microsoft.com/office/officeart/2008/layout/VerticalCurvedList"/>
    <dgm:cxn modelId="{BC606A62-D78E-4C86-A4D6-928BB5B7371B}" srcId="{B027E393-FCFD-4803-8441-5D2599A886F2}" destId="{6CF5D813-4519-4457-8298-512EFE3CB480}" srcOrd="4" destOrd="0" parTransId="{F6CE1992-D92D-419E-9D5A-07454DABFC21}" sibTransId="{1B48B2BC-93A5-42EE-BDA8-CEF7217FBEEF}"/>
    <dgm:cxn modelId="{1AABBD54-804B-42D4-AB3B-49D7CF0F4DE3}" type="presOf" srcId="{E7577A68-9230-4697-9C94-1119671DEF35}" destId="{DE719A35-FE27-4756-9083-C1B10D5A4A7C}" srcOrd="0" destOrd="0" presId="urn:microsoft.com/office/officeart/2008/layout/VerticalCurvedList"/>
    <dgm:cxn modelId="{AC583899-8180-4F0E-AD22-A1AA1C9A6415}" type="presOf" srcId="{15D93E53-9CC7-43E1-9E7F-2857C06212F5}" destId="{97AF710D-71E9-4776-A351-C7D785B2D94F}" srcOrd="0" destOrd="0" presId="urn:microsoft.com/office/officeart/2008/layout/VerticalCurvedList"/>
    <dgm:cxn modelId="{2EB99FA3-24BE-40C1-B111-769850068973}" srcId="{B027E393-FCFD-4803-8441-5D2599A886F2}" destId="{79C21451-6D7D-4868-821C-BBE04FB22254}" srcOrd="0" destOrd="0" parTransId="{E698515A-9C93-4BF3-97C6-6CE8266719F0}" sibTransId="{11FA8C21-E344-4585-A81C-F093DD5CE652}"/>
    <dgm:cxn modelId="{6308F0A7-5D04-40AE-8DB6-C5DF0A309224}" srcId="{B027E393-FCFD-4803-8441-5D2599A886F2}" destId="{6E0C972A-67E8-40E9-8D64-4D68DCB3AA14}" srcOrd="3" destOrd="0" parTransId="{87314E16-3EFF-42E2-BEC6-16D5C872E089}" sibTransId="{9E820974-C17C-44CE-B365-F936F1DF33AC}"/>
    <dgm:cxn modelId="{4628B7B0-3488-4E37-857D-6979A06F1645}" srcId="{B027E393-FCFD-4803-8441-5D2599A886F2}" destId="{15D93E53-9CC7-43E1-9E7F-2857C06212F5}" srcOrd="2" destOrd="0" parTransId="{D4683223-4768-47DE-9F7C-48FE2A662774}" sibTransId="{F352068B-0B4B-442F-A3F3-4ECAC5A94308}"/>
    <dgm:cxn modelId="{055BC9BC-BFC2-4437-A12C-B12D461389E5}" type="presOf" srcId="{6E0C972A-67E8-40E9-8D64-4D68DCB3AA14}" destId="{C903BE6D-AFF2-40E3-80C3-5EA2C863CD9C}" srcOrd="0" destOrd="0" presId="urn:microsoft.com/office/officeart/2008/layout/VerticalCurvedList"/>
    <dgm:cxn modelId="{A3797AC2-DCD6-4D3D-8426-0C657FDF6F56}" srcId="{B027E393-FCFD-4803-8441-5D2599A886F2}" destId="{E7577A68-9230-4697-9C94-1119671DEF35}" srcOrd="1" destOrd="0" parTransId="{E682877D-588E-43D1-9B16-B6FA845BCA3B}" sibTransId="{CD48DC63-7CBF-4683-82CC-7F5C23EF7086}"/>
    <dgm:cxn modelId="{579EF9D8-C296-4A66-A365-17F8E337902F}" type="presOf" srcId="{6CF5D813-4519-4457-8298-512EFE3CB480}" destId="{135F7158-44DC-48DB-9C58-1830985A0818}" srcOrd="0" destOrd="0" presId="urn:microsoft.com/office/officeart/2008/layout/VerticalCurvedList"/>
    <dgm:cxn modelId="{DFEF2AFF-2F07-44E6-A458-9AAC1A737504}" type="presOf" srcId="{11FA8C21-E344-4585-A81C-F093DD5CE652}" destId="{565D235F-A954-47C2-8B1D-2CA3D0D76722}" srcOrd="0" destOrd="0" presId="urn:microsoft.com/office/officeart/2008/layout/VerticalCurvedList"/>
    <dgm:cxn modelId="{5AA74EDD-9908-4E6F-B029-D38659D719F6}" type="presParOf" srcId="{FFC9CE6A-EC74-4485-91C8-1DC81AD2F994}" destId="{D6796D47-9F25-489A-B5C8-B666B8DBC516}" srcOrd="0" destOrd="0" presId="urn:microsoft.com/office/officeart/2008/layout/VerticalCurvedList"/>
    <dgm:cxn modelId="{E34CCE15-3754-4950-ACCE-1FA939E56885}" type="presParOf" srcId="{D6796D47-9F25-489A-B5C8-B666B8DBC516}" destId="{CA720EF1-09AE-4EF5-B475-3175183392B1}" srcOrd="0" destOrd="0" presId="urn:microsoft.com/office/officeart/2008/layout/VerticalCurvedList"/>
    <dgm:cxn modelId="{8CB3DF6D-9A4A-4508-90F5-FF9BE4932D77}" type="presParOf" srcId="{CA720EF1-09AE-4EF5-B475-3175183392B1}" destId="{1E1786EB-C902-4BA0-A831-B11EEC673613}" srcOrd="0" destOrd="0" presId="urn:microsoft.com/office/officeart/2008/layout/VerticalCurvedList"/>
    <dgm:cxn modelId="{193F9066-D82E-4820-A80D-D07D40F4FB1F}" type="presParOf" srcId="{CA720EF1-09AE-4EF5-B475-3175183392B1}" destId="{565D235F-A954-47C2-8B1D-2CA3D0D76722}" srcOrd="1" destOrd="0" presId="urn:microsoft.com/office/officeart/2008/layout/VerticalCurvedList"/>
    <dgm:cxn modelId="{27938544-A0CE-4BE4-948C-98F64E764BD9}" type="presParOf" srcId="{CA720EF1-09AE-4EF5-B475-3175183392B1}" destId="{E8852ADB-6FE3-44F2-9CE0-1660DD0105F5}" srcOrd="2" destOrd="0" presId="urn:microsoft.com/office/officeart/2008/layout/VerticalCurvedList"/>
    <dgm:cxn modelId="{ED1DDB34-8546-492A-AF11-2FD0940573E6}" type="presParOf" srcId="{CA720EF1-09AE-4EF5-B475-3175183392B1}" destId="{DC63526E-C73C-465A-88E8-A638DA5D3F2E}" srcOrd="3" destOrd="0" presId="urn:microsoft.com/office/officeart/2008/layout/VerticalCurvedList"/>
    <dgm:cxn modelId="{BB51F266-8D84-4ADA-8338-E3055EE87A31}" type="presParOf" srcId="{D6796D47-9F25-489A-B5C8-B666B8DBC516}" destId="{397D28FF-B814-4B7C-A1F8-0DC806A6B092}" srcOrd="1" destOrd="0" presId="urn:microsoft.com/office/officeart/2008/layout/VerticalCurvedList"/>
    <dgm:cxn modelId="{874EED77-4D97-439A-8B29-93943493269D}" type="presParOf" srcId="{D6796D47-9F25-489A-B5C8-B666B8DBC516}" destId="{A730C7C4-2207-4E90-8782-88A79CD488A8}" srcOrd="2" destOrd="0" presId="urn:microsoft.com/office/officeart/2008/layout/VerticalCurvedList"/>
    <dgm:cxn modelId="{0C837520-A2D1-4DDC-8264-B345700A1C0F}" type="presParOf" srcId="{A730C7C4-2207-4E90-8782-88A79CD488A8}" destId="{942791E0-4955-413B-92A8-0391D5C2598F}" srcOrd="0" destOrd="0" presId="urn:microsoft.com/office/officeart/2008/layout/VerticalCurvedList"/>
    <dgm:cxn modelId="{2A43EAA5-F5F0-4327-9BB6-0778251D7EB2}" type="presParOf" srcId="{D6796D47-9F25-489A-B5C8-B666B8DBC516}" destId="{DE719A35-FE27-4756-9083-C1B10D5A4A7C}" srcOrd="3" destOrd="0" presId="urn:microsoft.com/office/officeart/2008/layout/VerticalCurvedList"/>
    <dgm:cxn modelId="{F19EED36-C9B2-48C2-AAD8-881F7FF733DB}" type="presParOf" srcId="{D6796D47-9F25-489A-B5C8-B666B8DBC516}" destId="{E4D27396-7AE7-443B-8C78-98656ECD6946}" srcOrd="4" destOrd="0" presId="urn:microsoft.com/office/officeart/2008/layout/VerticalCurvedList"/>
    <dgm:cxn modelId="{0F7F38D0-00C8-4AF3-99BC-CA5E14975DF1}" type="presParOf" srcId="{E4D27396-7AE7-443B-8C78-98656ECD6946}" destId="{4CFA188F-6E10-424F-A0C8-66DFA84B6E81}" srcOrd="0" destOrd="0" presId="urn:microsoft.com/office/officeart/2008/layout/VerticalCurvedList"/>
    <dgm:cxn modelId="{7E3909F5-7AE5-4311-A7E3-BC0149A0F3DA}" type="presParOf" srcId="{D6796D47-9F25-489A-B5C8-B666B8DBC516}" destId="{97AF710D-71E9-4776-A351-C7D785B2D94F}" srcOrd="5" destOrd="0" presId="urn:microsoft.com/office/officeart/2008/layout/VerticalCurvedList"/>
    <dgm:cxn modelId="{852EA129-C4F1-4A9C-B5E3-85D0C61387A8}" type="presParOf" srcId="{D6796D47-9F25-489A-B5C8-B666B8DBC516}" destId="{F63BF51C-97D2-4CFE-991C-4ABA4A5459B8}" srcOrd="6" destOrd="0" presId="urn:microsoft.com/office/officeart/2008/layout/VerticalCurvedList"/>
    <dgm:cxn modelId="{F6BADC6B-A788-4535-B708-7FCA3AB8D784}" type="presParOf" srcId="{F63BF51C-97D2-4CFE-991C-4ABA4A5459B8}" destId="{9E73B2CA-E442-4C1E-96A0-59A757E20C17}" srcOrd="0" destOrd="0" presId="urn:microsoft.com/office/officeart/2008/layout/VerticalCurvedList"/>
    <dgm:cxn modelId="{FBBE6C30-F8EF-41C4-94CC-86B856D13339}" type="presParOf" srcId="{D6796D47-9F25-489A-B5C8-B666B8DBC516}" destId="{C903BE6D-AFF2-40E3-80C3-5EA2C863CD9C}" srcOrd="7" destOrd="0" presId="urn:microsoft.com/office/officeart/2008/layout/VerticalCurvedList"/>
    <dgm:cxn modelId="{15348695-82A5-4C28-9155-C58AD3830B8C}" type="presParOf" srcId="{D6796D47-9F25-489A-B5C8-B666B8DBC516}" destId="{A5669594-487F-4328-8114-61F1B3258693}" srcOrd="8" destOrd="0" presId="urn:microsoft.com/office/officeart/2008/layout/VerticalCurvedList"/>
    <dgm:cxn modelId="{934077A6-DB10-4DA5-9E4F-E544F3E5A01C}" type="presParOf" srcId="{A5669594-487F-4328-8114-61F1B3258693}" destId="{424E5D62-F628-47F2-83B6-2872C70EB0CF}" srcOrd="0" destOrd="0" presId="urn:microsoft.com/office/officeart/2008/layout/VerticalCurvedList"/>
    <dgm:cxn modelId="{2FE3E9C0-2AD4-48EC-9D13-1ABF53E31958}" type="presParOf" srcId="{D6796D47-9F25-489A-B5C8-B666B8DBC516}" destId="{135F7158-44DC-48DB-9C58-1830985A0818}" srcOrd="9" destOrd="0" presId="urn:microsoft.com/office/officeart/2008/layout/VerticalCurvedList"/>
    <dgm:cxn modelId="{AD32710A-8204-432A-ADE0-47F99FF062AE}" type="presParOf" srcId="{D6796D47-9F25-489A-B5C8-B666B8DBC516}" destId="{3CF855F0-0946-496B-87AB-066A97B586F6}" srcOrd="10" destOrd="0" presId="urn:microsoft.com/office/officeart/2008/layout/VerticalCurvedList"/>
    <dgm:cxn modelId="{9457D5BD-D8CD-4464-929E-1B0DA77C7B4B}" type="presParOf" srcId="{3CF855F0-0946-496B-87AB-066A97B586F6}" destId="{F244327E-C0E2-479A-9767-3047E79D7DC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D235F-A954-47C2-8B1D-2CA3D0D76722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D28FF-B814-4B7C-A1F8-0DC806A6B092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>
              <a:latin typeface="MS PGothic" panose="020B0600070205080204" pitchFamily="34" charset="-128"/>
              <a:ea typeface="MS PGothic" panose="020B0600070205080204" pitchFamily="34" charset="-128"/>
            </a:rPr>
            <a:t>Linear Independence</a:t>
          </a:r>
        </a:p>
      </dsp:txBody>
      <dsp:txXfrm>
        <a:off x="384538" y="253918"/>
        <a:ext cx="5656275" cy="508162"/>
      </dsp:txXfrm>
    </dsp:sp>
    <dsp:sp modelId="{942791E0-4955-413B-92A8-0391D5C2598F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19A35-FE27-4756-9083-C1B10D5A4A7C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MS PGothic" panose="020B0600070205080204" pitchFamily="34" charset="-128"/>
              <a:ea typeface="MS PGothic" panose="020B0600070205080204" pitchFamily="34" charset="-128"/>
              <a:cs typeface="+mn-cs"/>
            </a:rPr>
            <a:t>Functions Linearly Independent</a:t>
          </a:r>
        </a:p>
      </dsp:txBody>
      <dsp:txXfrm>
        <a:off x="748672" y="1015918"/>
        <a:ext cx="5292140" cy="508162"/>
      </dsp:txXfrm>
    </dsp:sp>
    <dsp:sp modelId="{4CFA188F-6E10-424F-A0C8-66DFA84B6E81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F710D-71E9-4776-A351-C7D785B2D94F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S PGothic" panose="020B0600070205080204" pitchFamily="34" charset="-128"/>
              <a:ea typeface="MS PGothic" panose="020B0600070205080204" pitchFamily="34" charset="-128"/>
            </a:rPr>
            <a:t>Polynomials Line</a:t>
          </a:r>
          <a:r>
            <a:rPr lang="en-US" sz="24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MS PGothic" panose="020B0600070205080204" pitchFamily="34" charset="-128"/>
              <a:ea typeface="MS PGothic" panose="020B0600070205080204" pitchFamily="34" charset="-128"/>
              <a:cs typeface="+mn-cs"/>
            </a:rPr>
            <a:t>arly Independent</a:t>
          </a:r>
        </a:p>
      </dsp:txBody>
      <dsp:txXfrm>
        <a:off x="860432" y="1777918"/>
        <a:ext cx="5180380" cy="508162"/>
      </dsp:txXfrm>
    </dsp:sp>
    <dsp:sp modelId="{9E73B2CA-E442-4C1E-96A0-59A757E20C17}">
      <dsp:nvSpPr>
        <dsp:cNvPr id="0" name=""/>
        <dsp:cNvSpPr/>
      </dsp:nvSpPr>
      <dsp:spPr>
        <a:xfrm>
          <a:off x="542831" y="1714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3BE6D-AFF2-40E3-80C3-5EA2C863CD9C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S PGothic" panose="020B0600070205080204" pitchFamily="34" charset="-128"/>
              <a:ea typeface="MS PGothic" panose="020B0600070205080204" pitchFamily="34" charset="-128"/>
            </a:rPr>
            <a:t>Affine Combination</a:t>
          </a:r>
        </a:p>
      </dsp:txBody>
      <dsp:txXfrm>
        <a:off x="748672" y="2539918"/>
        <a:ext cx="5292140" cy="508162"/>
      </dsp:txXfrm>
    </dsp:sp>
    <dsp:sp modelId="{424E5D62-F628-47F2-83B6-2872C70EB0CF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F7158-44DC-48DB-9C58-1830985A0818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S PGothic" panose="020B0600070205080204" pitchFamily="34" charset="-128"/>
              <a:ea typeface="MS PGothic" panose="020B0600070205080204" pitchFamily="34" charset="-128"/>
            </a:rPr>
            <a:t>Affine Independence</a:t>
          </a:r>
          <a:endParaRPr lang="en-US" sz="2400" kern="1200" dirty="0">
            <a:solidFill>
              <a:schemeClr val="tx1"/>
            </a:solidFill>
            <a:latin typeface="MS PGothic" panose="020B0600070205080204" pitchFamily="34" charset="-128"/>
            <a:ea typeface="MS PGothic" panose="020B0600070205080204" pitchFamily="34" charset="-128"/>
          </a:endParaRPr>
        </a:p>
      </dsp:txBody>
      <dsp:txXfrm>
        <a:off x="384538" y="3301918"/>
        <a:ext cx="5656275" cy="508162"/>
      </dsp:txXfrm>
    </dsp:sp>
    <dsp:sp modelId="{F244327E-C0E2-479A-9767-3047E79D7DC0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7826b68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g207826b6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V(matrix)</a:t>
            </a:r>
            <a:r>
              <a:rPr lang="en-US" dirty="0" err="1"/>
              <a:t>landa</a:t>
            </a:r>
            <a:r>
              <a:rPr lang="en-US" dirty="0"/>
              <a:t>=0</a:t>
            </a:r>
          </a:p>
          <a:p>
            <a:r>
              <a:rPr lang="fa-IR" dirty="0"/>
              <a:t>دستگاه معادلات خطی همگن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6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82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ماتریس </a:t>
            </a:r>
            <a:endParaRPr lang="en-US" dirty="0"/>
          </a:p>
          <a:p>
            <a:r>
              <a:rPr lang="en-US" dirty="0"/>
              <a:t>N*M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03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54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ترکیب خطی همه رو بنویس</a:t>
            </a:r>
          </a:p>
          <a:p>
            <a:r>
              <a:rPr lang="en-US" dirty="0"/>
              <a:t>V1</a:t>
            </a:r>
            <a:r>
              <a:rPr lang="fa-IR" dirty="0"/>
              <a:t> </a:t>
            </a:r>
          </a:p>
          <a:p>
            <a:r>
              <a:rPr lang="fa-IR" dirty="0"/>
              <a:t>رو برحسب بقیه جایگزین کن</a:t>
            </a:r>
          </a:p>
          <a:p>
            <a:r>
              <a:rPr lang="fa-IR" dirty="0"/>
              <a:t>آخرش ترکیب خطی از</a:t>
            </a:r>
          </a:p>
          <a:p>
            <a:r>
              <a:rPr lang="en-US" dirty="0"/>
              <a:t>V2</a:t>
            </a:r>
            <a:r>
              <a:rPr lang="fa-IR" dirty="0"/>
              <a:t> تا </a:t>
            </a:r>
            <a:r>
              <a:rPr lang="en-US" dirty="0"/>
              <a:t> </a:t>
            </a:r>
            <a:r>
              <a:rPr lang="en-US" dirty="0" err="1"/>
              <a:t>vn</a:t>
            </a:r>
            <a:r>
              <a:rPr lang="fa-IR" dirty="0"/>
              <a:t> </a:t>
            </a:r>
          </a:p>
          <a:p>
            <a:r>
              <a:rPr lang="fa-IR" dirty="0"/>
              <a:t>به دست بیار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27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11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86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اولی وابسته خطی </a:t>
            </a:r>
          </a:p>
          <a:p>
            <a:r>
              <a:rPr lang="fa-IR" dirty="0"/>
              <a:t>ضرایب ۱ و -۲</a:t>
            </a:r>
            <a:endParaRPr lang="en-US" dirty="0"/>
          </a:p>
          <a:p>
            <a:endParaRPr lang="en-US" dirty="0"/>
          </a:p>
          <a:p>
            <a:r>
              <a:rPr lang="fa-IR" dirty="0"/>
              <a:t>دومی وابسته خطی ضرایب از چپ به راست باشد:</a:t>
            </a:r>
          </a:p>
          <a:p>
            <a:r>
              <a:rPr lang="en-US" dirty="0"/>
              <a:t>1,-1,1</a:t>
            </a:r>
          </a:p>
          <a:p>
            <a:endParaRPr lang="en-US" dirty="0"/>
          </a:p>
          <a:p>
            <a:r>
              <a:rPr lang="en-US" dirty="0"/>
              <a:t>Cos(2x)=cos^2(x)-sin^2(x)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https://www.youtube.com/watch?v=SzZaQnzstfE</a:t>
            </a:r>
          </a:p>
          <a:p>
            <a:endParaRPr lang="en-US" dirty="0"/>
          </a:p>
          <a:p>
            <a:r>
              <a:rPr lang="fa-IR" dirty="0"/>
              <a:t>برای پایه چک کردن در چند جمله ای ها</a:t>
            </a:r>
          </a:p>
          <a:p>
            <a:r>
              <a:rPr lang="fa-IR" dirty="0"/>
              <a:t>باید چک کنیم ایا مستقل خطی هستند؟ بالاش دیدم بله</a:t>
            </a:r>
          </a:p>
          <a:p>
            <a:r>
              <a:rPr lang="fa-IR" dirty="0"/>
              <a:t>دوم: ایا فضا را اسپن میکنن؟ هر چند جمله ای با درجه دوم را میسازند؟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99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37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7826b6875_0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07826b6875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40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71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85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V(matrix)</a:t>
            </a:r>
            <a:r>
              <a:rPr lang="en-US" dirty="0" err="1"/>
              <a:t>landa</a:t>
            </a:r>
            <a:r>
              <a:rPr lang="en-US" dirty="0"/>
              <a:t>=0</a:t>
            </a:r>
          </a:p>
          <a:p>
            <a:r>
              <a:rPr lang="fa-IR" dirty="0"/>
              <a:t>دستگاه معادلات خطی همگن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5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</a:t>
            </a:r>
            <a:r>
              <a:rPr lang="fa-IR" dirty="0"/>
              <a:t>خطی که از مبدا میگذره. توجه که بردار </a:t>
            </a:r>
            <a:r>
              <a:rPr lang="en-US" dirty="0"/>
              <a:t>a</a:t>
            </a:r>
            <a:r>
              <a:rPr lang="fa-IR" dirty="0"/>
              <a:t>نمیتونه بردار صفر باشه</a:t>
            </a:r>
            <a:br>
              <a:rPr lang="fa-IR" dirty="0"/>
            </a:br>
            <a:r>
              <a:rPr lang="fa-IR" dirty="0"/>
              <a:t>۲: یک صفحه </a:t>
            </a:r>
            <a:r>
              <a:rPr lang="en-US" dirty="0"/>
              <a:t>plane</a:t>
            </a:r>
            <a:r>
              <a:rPr lang="fa-IR" dirty="0"/>
              <a:t>  شامل آن دو بردار و مبدا</a:t>
            </a:r>
          </a:p>
          <a:p>
            <a:r>
              <a:rPr lang="fa-IR" dirty="0"/>
              <a:t>۳: فضای سه بعدی شامل سه بردار و مبدا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1A1A1B"/>
                </a:solidFill>
                <a:effectLst/>
              </a:rPr>
              <a:t>As definitions, these two notions are different, but they are related. A subspace has a specific definition, for example: a subset U is a subspace of a vector space V if U is closed under vector addition and scalar multiplication. On the other hand, the span of a nonempty set of vectors S={v_1,v_2,...} is defined to be the set of all (finite, of course) linear combinations of the vectors in S. Here is how they are related: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A1A1B"/>
                </a:solidFill>
                <a:effectLst/>
              </a:rPr>
              <a:t>The span of any nonempty set of vectors is a subspace.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A1A1B"/>
                </a:solidFill>
                <a:effectLst/>
              </a:rPr>
              <a:t>Every subspace is the span of some set of vectors.</a:t>
            </a:r>
          </a:p>
          <a:p>
            <a:r>
              <a:rPr lang="en-US" dirty="0">
                <a:solidFill>
                  <a:srgbClr val="1A1A1B"/>
                </a:solidFill>
                <a:effectLst/>
              </a:rPr>
              <a:t>One application is in computing solutions to systems of linear equations. If you put the coefficients in a matrix, then the columns will correspond to a set of vectors that span the space of all possible solutions to that system. If you can find a smaller set that spans the space of solutions, such as a basis, then you can reduce the size of your matrix (which corresponds to reducing the number of variables in the system of linear equations).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26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8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35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11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1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2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628647" y="1282154"/>
            <a:ext cx="78867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alatino Linotype"/>
              <a:buNone/>
              <a:defRPr sz="41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628646" y="2346692"/>
            <a:ext cx="78867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5"/>
          <p:cNvSpPr/>
          <p:nvPr/>
        </p:nvSpPr>
        <p:spPr>
          <a:xfrm rot="10800000" flipH="1">
            <a:off x="628646" y="2174312"/>
            <a:ext cx="7886700" cy="41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628646" y="3377260"/>
            <a:ext cx="78867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423F2-98D7-FCB0-B8A6-6B8AA1B341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5217" r="5114" b="7231"/>
          <a:stretch/>
        </p:blipFill>
        <p:spPr>
          <a:xfrm>
            <a:off x="7635725" y="67559"/>
            <a:ext cx="1097280" cy="10994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750553"/>
            <a:ext cx="78867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826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r>
              <a:rPr lang="en-US" dirty="0"/>
              <a:t>L</a:t>
            </a:r>
          </a:p>
          <a:p>
            <a:pPr lvl="1"/>
            <a:r>
              <a:rPr lang="en-US" dirty="0"/>
              <a:t>K</a:t>
            </a:r>
          </a:p>
          <a:p>
            <a:pPr lvl="2"/>
            <a:r>
              <a:rPr lang="en-US" dirty="0"/>
              <a:t>l</a:t>
            </a:r>
          </a:p>
        </p:txBody>
      </p:sp>
      <p:sp>
        <p:nvSpPr>
          <p:cNvPr id="76" name="Google Shape;76;p16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C5B52B05-26DB-1FEC-A0DF-039DDF8E2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">
  <p:cSld name="Title and Two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628649" y="750553"/>
            <a:ext cx="37719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90" name="Google Shape;90;p18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43450" y="750553"/>
            <a:ext cx="37719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C59AE5E1-B53C-4F09-272A-300328134F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aption">
  <p:cSld name="Content and 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28650" y="750553"/>
            <a:ext cx="7886700" cy="26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0" name="Google Shape;110;p20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2"/>
          </p:nvPr>
        </p:nvSpPr>
        <p:spPr>
          <a:xfrm>
            <a:off x="628650" y="3537347"/>
            <a:ext cx="788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0C851958-A0DA-4610-CFEF-12FFFB664A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6A954900-796F-FC3F-6194-6CC45ADBB6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sz="3600">
                <a:solidFill>
                  <a:srgbClr val="002060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17"/>
          <p:cNvSpPr/>
          <p:nvPr/>
        </p:nvSpPr>
        <p:spPr>
          <a:xfrm>
            <a:off x="2166938" y="2819726"/>
            <a:ext cx="4800600" cy="411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59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alatino Linotype"/>
              <a:buNone/>
              <a:defRPr sz="33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r>
              <a:rPr lang="en-US" dirty="0"/>
              <a:t>f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r>
              <a:rPr lang="pl-PL"/>
              <a:t>Hamid R. Rabiee &amp; Maryam Ramezani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r>
              <a:rPr lang="en-US"/>
              <a:t>CE282: Linear Algebra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5" r:id="rId4"/>
    <p:sldLayoutId id="2147483666" r:id="rId5"/>
    <p:sldLayoutId id="2147483681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9525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Wingdings" panose="05000000000000000000" pitchFamily="2" charset="2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ee@shari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aryam.ramezani@sharif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r>
              <a:rPr lang="en-GB" dirty="0">
                <a:latin typeface="MS PGothic" panose="020B0600070205080204" pitchFamily="34" charset="-128"/>
                <a:ea typeface="MS PGothic" panose="020B0600070205080204" pitchFamily="34" charset="-128"/>
              </a:rPr>
              <a:t>Independence (Linear and Affine)</a:t>
            </a:r>
          </a:p>
        </p:txBody>
      </p:sp>
      <p:sp>
        <p:nvSpPr>
          <p:cNvPr id="4" name="Google Shape;134;p24">
            <a:extLst>
              <a:ext uri="{FF2B5EF4-FFF2-40B4-BE49-F238E27FC236}">
                <a16:creationId xmlns:a16="http://schemas.microsoft.com/office/drawing/2014/main" id="{C1D41C1A-1AC5-439C-B4A0-BE8A9FB1FA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8646" y="2346691"/>
            <a:ext cx="7886700" cy="190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 sz="2000" b="1" dirty="0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Linear Algebra</a:t>
            </a:r>
            <a:endParaRPr lang="en-GB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 dirty="0">
                <a:latin typeface="MS PGothic" panose="020B0600070205080204" pitchFamily="34" charset="-128"/>
                <a:ea typeface="MS PGothic" panose="020B0600070205080204" pitchFamily="34" charset="-128"/>
              </a:rPr>
              <a:t>Department of Computer Engineering 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400"/>
              <a:buNone/>
            </a:pPr>
            <a:r>
              <a:rPr lang="en-GB" dirty="0">
                <a:latin typeface="MS PGothic" panose="020B0600070205080204" pitchFamily="34" charset="-128"/>
                <a:ea typeface="MS PGothic" panose="020B0600070205080204" pitchFamily="34" charset="-128"/>
              </a:rPr>
              <a:t>Sharif University of Technology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09C84551-75D3-8C50-99E0-67DFD4A62B13}"/>
              </a:ext>
            </a:extLst>
          </p:cNvPr>
          <p:cNvSpPr txBox="1">
            <a:spLocks/>
          </p:cNvSpPr>
          <p:nvPr/>
        </p:nvSpPr>
        <p:spPr>
          <a:xfrm>
            <a:off x="628646" y="3498574"/>
            <a:ext cx="7886700" cy="1152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Hamid R.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Rabiee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  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  <a:hlinkClick r:id="rId3"/>
              </a:rPr>
              <a:t>rabiee@sharif.edu</a:t>
            </a:r>
            <a:endParaRPr lang="fa-IR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Maryam Ramezani</a:t>
            </a:r>
            <a:r>
              <a:rPr lang="fa-IR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  <a:hlinkClick r:id="rId4"/>
              </a:rPr>
              <a:t>maryam.ramezani@sharif.edu</a:t>
            </a: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65554-46F3-B144-258D-4F4EE7121E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MS PGothic" panose="020B0600070205080204" pitchFamily="34" charset="-128"/>
                <a:ea typeface="MS PGothic" panose="020B0600070205080204" pitchFamily="34" charset="-128"/>
              </a:rPr>
              <a:t>CE282: Linear Algebra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883F0-8330-741D-C3CB-2E366A6934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>
                <a:latin typeface="MS PGothic" panose="020B0600070205080204" pitchFamily="34" charset="-128"/>
                <a:ea typeface="MS PGothic" panose="020B0600070205080204" pitchFamily="34" charset="-128"/>
              </a:rPr>
              <a:t>Hamid R. Rabiee &amp; Maryam Ramezani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AEC2A-8DAC-FDFE-6FF5-599A30EC4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fld>
            <a:endParaRPr lang="en-GB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Linearly Dependent 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3ABE69E8-F76B-A2A8-48F6-080ED7FFEA06}"/>
              </a:ext>
            </a:extLst>
          </p:cNvPr>
          <p:cNvSpPr/>
          <p:nvPr/>
        </p:nvSpPr>
        <p:spPr>
          <a:xfrm>
            <a:off x="628650" y="678376"/>
            <a:ext cx="8208168" cy="559501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Proof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474369FD-4BC2-931D-C381-A17AEF630D56}"/>
                  </a:ext>
                </a:extLst>
              </p:cNvPr>
              <p:cNvSpPr/>
              <p:nvPr/>
            </p:nvSpPr>
            <p:spPr>
              <a:xfrm rot="10800000" flipV="1">
                <a:off x="628650" y="1237878"/>
                <a:ext cx="8208168" cy="3529384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500" dirty="0">
                    <a:solidFill>
                      <a:prstClr val="black"/>
                    </a:solidFill>
                    <a:latin typeface="Palatino Linotype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 be the largest subscript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. If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, which is impossible because</a:t>
                </a:r>
                <a14:m>
                  <m:oMath xmlns:m="http://schemas.openxmlformats.org/officeDocument/2006/math">
                    <m:r>
                      <a:rPr lang="en-US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. So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 and</a:t>
                </a:r>
              </a:p>
              <a:p>
                <a:pPr>
                  <a:lnSpc>
                    <a:spcPct val="150000"/>
                  </a:lnSpc>
                </a:pPr>
                <a:endParaRPr lang="en-US" sz="1500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=−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−…−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</a:rPr>
                  <a:t>		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=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474369FD-4BC2-931D-C381-A17AEF630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237878"/>
                <a:ext cx="8208168" cy="3529384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56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3DD0D-FA93-22D4-6844-BF4A22B7E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89" y="572550"/>
            <a:ext cx="8393033" cy="104504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/>
              <a:t>The vectors coming from the vector form of the solution of a matrix equation </a:t>
            </a:r>
            <a:r>
              <a:rPr lang="en-US" dirty="0">
                <a:effectLst/>
              </a:rPr>
              <a:t>Ax = 0 </a:t>
            </a:r>
            <a:r>
              <a:rPr lang="en-US" dirty="0"/>
              <a:t>are linearly independent</a:t>
            </a:r>
            <a:endParaRPr lang="en-US" dirty="0">
              <a:ea typeface="Cambria Math" panose="020405030504060302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7BDDFE26-CDA7-AAEC-20F1-DA6CC96803A6}"/>
              </a:ext>
            </a:extLst>
          </p:cNvPr>
          <p:cNvSpPr/>
          <p:nvPr/>
        </p:nvSpPr>
        <p:spPr>
          <a:xfrm>
            <a:off x="388189" y="1769180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099496F5-DEEE-C018-C89C-B68021534FDE}"/>
                  </a:ext>
                </a:extLst>
              </p:cNvPr>
              <p:cNvSpPr/>
              <p:nvPr/>
            </p:nvSpPr>
            <p:spPr>
              <a:xfrm rot="10800000" flipV="1">
                <a:off x="388188" y="2178908"/>
                <a:ext cx="7886699" cy="250242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4313" indent="-214313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Vectors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are linear independent.</a:t>
                </a:r>
              </a:p>
              <a:p>
                <a:pPr marL="214313" indent="-214313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Columns of A related to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are linear dependent.</a:t>
                </a:r>
              </a:p>
              <a:p>
                <a:pPr marL="214313" indent="-214313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Span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𝑆𝑝𝑎𝑛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099496F5-DEEE-C018-C89C-B68021534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388188" y="2178908"/>
                <a:ext cx="7886699" cy="250242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07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Rectangle: Top Corners Rounded 7">
            <a:extLst>
              <a:ext uri="{FF2B5EF4-FFF2-40B4-BE49-F238E27FC236}">
                <a16:creationId xmlns:a16="http://schemas.microsoft.com/office/drawing/2014/main" id="{87D93615-A1E0-8879-892F-DB16B3AD5C1D}"/>
              </a:ext>
            </a:extLst>
          </p:cNvPr>
          <p:cNvSpPr/>
          <p:nvPr/>
        </p:nvSpPr>
        <p:spPr>
          <a:xfrm>
            <a:off x="628650" y="856446"/>
            <a:ext cx="7886700" cy="409728"/>
          </a:xfrm>
          <a:prstGeom prst="round2SameRect">
            <a:avLst/>
          </a:prstGeom>
          <a:solidFill>
            <a:srgbClr val="D5B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Important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" name="Rectangle: Top Corners Rounded 8">
            <a:extLst>
              <a:ext uri="{FF2B5EF4-FFF2-40B4-BE49-F238E27FC236}">
                <a16:creationId xmlns:a16="http://schemas.microsoft.com/office/drawing/2014/main" id="{0D03067A-5157-B404-1C0C-D720ABEF8AE9}"/>
              </a:ext>
            </a:extLst>
          </p:cNvPr>
          <p:cNvSpPr/>
          <p:nvPr/>
        </p:nvSpPr>
        <p:spPr>
          <a:xfrm rot="10800000" flipV="1">
            <a:off x="628650" y="1266173"/>
            <a:ext cx="7886700" cy="3191527"/>
          </a:xfrm>
          <a:prstGeom prst="round2SameRect">
            <a:avLst>
              <a:gd name="adj1" fmla="val 0"/>
              <a:gd name="adj2" fmla="val 7161"/>
            </a:avLst>
          </a:prstGeom>
          <a:solidFill>
            <a:srgbClr val="FFD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</a:rPr>
              <a:t> If a collection of vectors is linearly dependent, then any </a:t>
            </a:r>
            <a:r>
              <a:rPr lang="en-US" sz="2100" dirty="0">
                <a:solidFill>
                  <a:srgbClr val="FF0000"/>
                </a:solidFill>
              </a:rPr>
              <a:t>superset</a:t>
            </a:r>
            <a:r>
              <a:rPr lang="en-US" sz="2100" dirty="0">
                <a:solidFill>
                  <a:schemeClr val="tx1"/>
                </a:solidFill>
              </a:rPr>
              <a:t> of it is linearly dependent.</a:t>
            </a:r>
          </a:p>
          <a:p>
            <a:pPr marL="214313" indent="-214313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sz="2100" dirty="0">
              <a:solidFill>
                <a:schemeClr val="tx1"/>
              </a:solidFill>
            </a:endParaRPr>
          </a:p>
          <a:p>
            <a:pPr marL="214313" indent="-214313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tx1"/>
                </a:solidFill>
              </a:rPr>
              <a:t> Any nonempty </a:t>
            </a:r>
            <a:r>
              <a:rPr lang="en-US" sz="2100" dirty="0">
                <a:solidFill>
                  <a:srgbClr val="FF0000"/>
                </a:solidFill>
              </a:rPr>
              <a:t>subset</a:t>
            </a:r>
            <a:r>
              <a:rPr lang="en-US" sz="2100" dirty="0">
                <a:solidFill>
                  <a:schemeClr val="tx1"/>
                </a:solidFill>
              </a:rPr>
              <a:t> of a linearly independent collection of vectors is linearly independent.</a:t>
            </a:r>
          </a:p>
          <a:p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8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4DC54BD-E2D9-57A9-EDC2-2E133EFEEA2C}"/>
              </a:ext>
            </a:extLst>
          </p:cNvPr>
          <p:cNvSpPr/>
          <p:nvPr/>
        </p:nvSpPr>
        <p:spPr>
          <a:xfrm>
            <a:off x="628650" y="763868"/>
            <a:ext cx="8003484" cy="433425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Theorem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A1E17E3-49C2-9661-1035-756FD2737E13}"/>
                  </a:ext>
                </a:extLst>
              </p:cNvPr>
              <p:cNvSpPr/>
              <p:nvPr/>
            </p:nvSpPr>
            <p:spPr>
              <a:xfrm rot="10800000" flipV="1">
                <a:off x="628650" y="1197293"/>
                <a:ext cx="8003483" cy="190371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57175" indent="-257175">
                  <a:lnSpc>
                    <a:spcPct val="25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Any set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necessarily dependent.</a:t>
                </a:r>
              </a:p>
              <a:p>
                <a:pPr marL="257175" indent="-257175">
                  <a:lnSpc>
                    <a:spcPct val="25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Any set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could be linearly independent.</a:t>
                </a: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A1E17E3-49C2-9661-1035-756FD2737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97293"/>
                <a:ext cx="8003483" cy="190371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55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CE282: Linear Algebra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04D94CF-9473-B276-5E29-E9EEE6D605EA}"/>
              </a:ext>
            </a:extLst>
          </p:cNvPr>
          <p:cNvSpPr/>
          <p:nvPr/>
        </p:nvSpPr>
        <p:spPr>
          <a:xfrm>
            <a:off x="304800" y="724275"/>
            <a:ext cx="7997035" cy="355579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0BA877CE-4406-5825-A168-4824BD78A092}"/>
              </a:ext>
            </a:extLst>
          </p:cNvPr>
          <p:cNvSpPr/>
          <p:nvPr/>
        </p:nvSpPr>
        <p:spPr>
          <a:xfrm rot="10800000" flipV="1">
            <a:off x="297180" y="1066062"/>
            <a:ext cx="7997035" cy="3391638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79CF97-5354-67BA-94DB-DE856D1BE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352" y="894522"/>
                <a:ext cx="7861862" cy="3524703"/>
              </a:xfrm>
            </p:spPr>
            <p:txBody>
              <a:bodyPr>
                <a:normAutofit fontScale="77500" lnSpcReduction="20000"/>
              </a:bodyPr>
              <a:lstStyle/>
              <a:p>
                <a:pPr marL="385763" indent="-385763">
                  <a:lnSpc>
                    <a:spcPct val="150000"/>
                  </a:lnSpc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7 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0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385763" indent="-385763">
                  <a:lnSpc>
                    <a:spcPct val="150000"/>
                  </a:lnSpc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385763" indent="-385763">
                  <a:lnSpc>
                    <a:spcPct val="150000"/>
                  </a:lnSpc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4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−6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−9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79CF97-5354-67BA-94DB-DE856D1BE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352" y="894522"/>
                <a:ext cx="7861862" cy="35247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16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03DD0D-FA93-22D4-6844-BF4A22B7E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189" y="572550"/>
                <a:ext cx="8420531" cy="419471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Suppose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linearly dependent:</a:t>
                </a:r>
              </a:p>
              <a:p>
                <a:pPr marL="89297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marL="89297" indent="0">
                  <a:lnSpc>
                    <a:spcPct val="150000"/>
                  </a:lnSpc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Then:</a:t>
                </a:r>
              </a:p>
              <a:p>
                <a:pPr marL="89297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32197">
                  <a:lnSpc>
                    <a:spcPct val="150000"/>
                  </a:lnSpc>
                </a:pPr>
                <a:endParaRPr lang="en-US" dirty="0"/>
              </a:p>
              <a:p>
                <a:pPr marL="432197">
                  <a:lnSpc>
                    <a:spcPct val="150000"/>
                  </a:lnSpc>
                </a:pPr>
                <a:r>
                  <a:rPr lang="en-US" dirty="0"/>
                  <a:t>When we write a vector space as the space of a list of vectors, we would like that list to be as short as possible. This can achieved by iterating.</a:t>
                </a:r>
              </a:p>
              <a:p>
                <a:pPr marL="432197">
                  <a:lnSpc>
                    <a:spcPct val="150000"/>
                  </a:lnSpc>
                </a:pPr>
                <a:endParaRPr lang="en-US" dirty="0"/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03DD0D-FA93-22D4-6844-BF4A22B7E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189" y="572550"/>
                <a:ext cx="8420531" cy="4194713"/>
              </a:xfrm>
              <a:blipFill>
                <a:blip r:embed="rId3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Dependent Properties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1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combinations of linearly independent vectors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4DC54BD-E2D9-57A9-EDC2-2E133EFEEA2C}"/>
              </a:ext>
            </a:extLst>
          </p:cNvPr>
          <p:cNvSpPr/>
          <p:nvPr/>
        </p:nvSpPr>
        <p:spPr>
          <a:xfrm>
            <a:off x="628650" y="763868"/>
            <a:ext cx="8003484" cy="433425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Theorem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A1E17E3-49C2-9661-1035-756FD2737E13}"/>
                  </a:ext>
                </a:extLst>
              </p:cNvPr>
              <p:cNvSpPr/>
              <p:nvPr/>
            </p:nvSpPr>
            <p:spPr>
              <a:xfrm rot="10800000" flipV="1">
                <a:off x="628645" y="1173595"/>
                <a:ext cx="8003483" cy="2270314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linear combination of linearly independent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89297">
                  <a:lnSpc>
                    <a:spcPct val="150000"/>
                  </a:lnSpc>
                  <a:spcBef>
                    <a:spcPts val="75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800" kern="1200" dirty="0">
                  <a:solidFill>
                    <a:prstClr val="black"/>
                  </a:solidFill>
                  <a:latin typeface="Palatino Linotype"/>
                </a:endParaRPr>
              </a:p>
              <a:p>
                <a:pPr marL="89297">
                  <a:lnSpc>
                    <a:spcPct val="150000"/>
                  </a:lnSpc>
                  <a:spcBef>
                    <a:spcPts val="750"/>
                  </a:spcBef>
                  <a:defRPr/>
                </a:pPr>
                <a:r>
                  <a:rPr lang="en-US" sz="1800" dirty="0">
                    <a:solidFill>
                      <a:prstClr val="black"/>
                    </a:solidFill>
                    <a:latin typeface="Palatino Linotype"/>
                  </a:rPr>
                  <a:t>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Palatino Linotype"/>
                  </a:rPr>
                  <a:t>are unique.</a:t>
                </a:r>
                <a:r>
                  <a:rPr lang="en-US" sz="2100" dirty="0">
                    <a:solidFill>
                      <a:prstClr val="black"/>
                    </a:solidFill>
                    <a:latin typeface="Palatino Linotype"/>
                  </a:rPr>
                  <a:t>	</a:t>
                </a:r>
                <a:endParaRPr lang="en-US" sz="2100" kern="1200" dirty="0">
                  <a:solidFill>
                    <a:prstClr val="black"/>
                  </a:solidFill>
                  <a:latin typeface="Palatino Linotype"/>
                </a:endParaRP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A1E17E3-49C2-9661-1035-756FD2737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45" y="1173595"/>
                <a:ext cx="8003483" cy="2270314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l="-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CE9F04B-85F2-5E97-9510-CEB1ACD1033D}"/>
              </a:ext>
            </a:extLst>
          </p:cNvPr>
          <p:cNvSpPr txBox="1"/>
          <p:nvPr/>
        </p:nvSpPr>
        <p:spPr>
          <a:xfrm>
            <a:off x="742329" y="3049640"/>
            <a:ext cx="457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Times-Roman"/>
              </a:rPr>
              <a:t>Proof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0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ctangle: Top Corners Rounded 7">
            <a:extLst>
              <a:ext uri="{FF2B5EF4-FFF2-40B4-BE49-F238E27FC236}">
                <a16:creationId xmlns:a16="http://schemas.microsoft.com/office/drawing/2014/main" id="{87D93615-A1E0-8879-892F-DB16B3AD5C1D}"/>
              </a:ext>
            </a:extLst>
          </p:cNvPr>
          <p:cNvSpPr/>
          <p:nvPr/>
        </p:nvSpPr>
        <p:spPr>
          <a:xfrm>
            <a:off x="561561" y="626022"/>
            <a:ext cx="8160026" cy="409726"/>
          </a:xfrm>
          <a:prstGeom prst="round2SameRect">
            <a:avLst/>
          </a:prstGeom>
          <a:solidFill>
            <a:srgbClr val="D5B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Important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Top Corners Rounded 8">
                <a:extLst>
                  <a:ext uri="{FF2B5EF4-FFF2-40B4-BE49-F238E27FC236}">
                    <a16:creationId xmlns:a16="http://schemas.microsoft.com/office/drawing/2014/main" id="{0D03067A-5157-B404-1C0C-D720ABEF8AE9}"/>
                  </a:ext>
                </a:extLst>
              </p:cNvPr>
              <p:cNvSpPr/>
              <p:nvPr/>
            </p:nvSpPr>
            <p:spPr>
              <a:xfrm rot="10800000" flipV="1">
                <a:off x="561561" y="1035747"/>
                <a:ext cx="8160026" cy="373151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FFD4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4313" indent="-214313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500" dirty="0">
                    <a:solidFill>
                      <a:schemeClr val="tx1"/>
                    </a:solidFill>
                  </a:rPr>
                  <a:t> 	Step 1: Count the number of vectors (call that number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) in the set and compare to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		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 As mentioned earlier, if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, then the set is necessarily dependent. 		If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then you have to move on to step 2.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1500" dirty="0">
                    <a:solidFill>
                      <a:schemeClr val="tx1"/>
                    </a:solidFill>
                  </a:rPr>
                  <a:t>Step 2: Check for a vector of all zeros. Any set that contains the zeros vector is a 	dependent set.</a:t>
                </a:r>
              </a:p>
              <a:p>
                <a:pPr marL="214313" indent="-214313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endParaRPr lang="en-US" sz="1500" dirty="0">
                  <a:solidFill>
                    <a:schemeClr val="tx1"/>
                  </a:solidFill>
                </a:endParaRPr>
              </a:p>
              <a:p>
                <a:pPr marL="214313" indent="-214313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500" dirty="0">
                    <a:solidFill>
                      <a:schemeClr val="tx1"/>
                    </a:solidFill>
                  </a:rPr>
                  <a:t> The rank of a matrix is the estimate of the number of linearly independent rows or columns in a matrix.</a:t>
                </a:r>
              </a:p>
              <a:p>
                <a:endParaRPr lang="en-US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Top Corners Rounded 8">
                <a:extLst>
                  <a:ext uri="{FF2B5EF4-FFF2-40B4-BE49-F238E27FC236}">
                    <a16:creationId xmlns:a16="http://schemas.microsoft.com/office/drawing/2014/main" id="{0D03067A-5157-B404-1C0C-D720ABEF8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61561" y="1035747"/>
                <a:ext cx="8160026" cy="373151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t="-4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998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Functions Linearly Independent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11161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03DD0D-FA93-22D4-6844-BF4A22B7E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538" y="572549"/>
                <a:ext cx="7991060" cy="257318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Let f(t) and g(t) be differentiable functions.  Then they are called </a:t>
                </a:r>
                <a:r>
                  <a:rPr lang="en-US" dirty="0">
                    <a:solidFill>
                      <a:srgbClr val="FF0000"/>
                    </a:solidFill>
                  </a:rPr>
                  <a:t>linearly dependent </a:t>
                </a:r>
                <a:r>
                  <a:rPr lang="en-US" dirty="0"/>
                  <a:t>if there are nonzero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with  </a:t>
                </a:r>
              </a:p>
              <a:p>
                <a:pPr marL="89297" indent="0" defTabSz="6858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0AD00"/>
                  </a:buClr>
                  <a:buSzPct val="8000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solidFill>
                    <a:prstClr val="black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89297" indent="0" defTabSz="6858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0AD00"/>
                  </a:buClr>
                  <a:buSzPct val="80000"/>
                  <a:buNone/>
                  <a:defRPr/>
                </a:pPr>
                <a:endParaRPr lang="en-US" i="1" kern="1200" dirty="0">
                  <a:solidFill>
                    <a:prstClr val="black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89297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0AD00"/>
                  </a:buClr>
                  <a:buSzPct val="80000"/>
                  <a:buNone/>
                  <a:defRPr/>
                </a:pPr>
                <a:r>
                  <a:rPr lang="en-US" dirty="0"/>
                  <a:t>  for all t.  Otherwise they are called </a:t>
                </a:r>
                <a:r>
                  <a:rPr lang="en-US" dirty="0">
                    <a:solidFill>
                      <a:srgbClr val="FF0000"/>
                    </a:solidFill>
                  </a:rPr>
                  <a:t>linearly independent</a:t>
                </a:r>
                <a:r>
                  <a:rPr lang="en-US" dirty="0"/>
                  <a:t>.</a:t>
                </a:r>
              </a:p>
              <a:p>
                <a:pPr marL="89297" indent="0" defTabSz="68580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0AD00"/>
                  </a:buClr>
                  <a:buSzPct val="80000"/>
                  <a:buNone/>
                  <a:defRPr/>
                </a:pPr>
                <a:endParaRPr lang="en-US" i="1" kern="1200" dirty="0">
                  <a:solidFill>
                    <a:prstClr val="black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sz="21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21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03DD0D-FA93-22D4-6844-BF4A22B7E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538" y="572549"/>
                <a:ext cx="7991060" cy="2573186"/>
              </a:xfrm>
              <a:blipFill>
                <a:blip r:embed="rId3"/>
                <a:stretch>
                  <a:fillRect r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Linearly Independent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7C6DDB2-5A3E-CA3E-F1C6-50057A9E8414}"/>
              </a:ext>
            </a:extLst>
          </p:cNvPr>
          <p:cNvSpPr/>
          <p:nvPr/>
        </p:nvSpPr>
        <p:spPr>
          <a:xfrm>
            <a:off x="546652" y="2663986"/>
            <a:ext cx="7886700" cy="44627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B3C5ED0E-638F-6163-9D52-3D3B0F391DA2}"/>
                  </a:ext>
                </a:extLst>
              </p:cNvPr>
              <p:cNvSpPr/>
              <p:nvPr/>
            </p:nvSpPr>
            <p:spPr>
              <a:xfrm rot="10800000" flipV="1">
                <a:off x="546652" y="3073714"/>
                <a:ext cx="7886700" cy="1428712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Linearly dependent or independent?</a:t>
                </a:r>
              </a:p>
              <a:p>
                <a:pPr marL="557213" lvl="1" indent="-214313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Functions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𝑜𝑠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557213" lvl="1" indent="-214313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Functions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B3C5ED0E-638F-6163-9D52-3D3B0F391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46652" y="3073714"/>
                <a:ext cx="7886700" cy="1428712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4"/>
                <a:stretch>
                  <a:fillRect l="-309" t="-4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971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71488" y="30014"/>
            <a:ext cx="5594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</a:pPr>
            <a:r>
              <a:rPr lang="en-GB" dirty="0"/>
              <a:t>Overview</a:t>
            </a:r>
            <a:endParaRPr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A1FCBEF-64FD-68C8-B0D1-42574059C9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sym typeface="Palatino Linotype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F5D8516-51B6-3D23-F329-540A5338DC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sym typeface="Palatino Linotype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B85B371-18CA-3B74-7096-ECB0531FF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sym typeface="Palatino Linotype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93140E7-AE4D-887C-3B3D-7B944D2483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83998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867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Polynomials Linearly Independent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495788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 of Polynomials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7C6DDB2-5A3E-CA3E-F1C6-50057A9E8414}"/>
              </a:ext>
            </a:extLst>
          </p:cNvPr>
          <p:cNvSpPr/>
          <p:nvPr/>
        </p:nvSpPr>
        <p:spPr>
          <a:xfrm>
            <a:off x="628650" y="735559"/>
            <a:ext cx="7886700" cy="446270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B3C5ED0E-638F-6163-9D52-3D3B0F391DA2}"/>
                  </a:ext>
                </a:extLst>
              </p:cNvPr>
              <p:cNvSpPr/>
              <p:nvPr/>
            </p:nvSpPr>
            <p:spPr>
              <a:xfrm rot="10800000" flipV="1">
                <a:off x="628650" y="1145287"/>
                <a:ext cx="7886700" cy="77273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100" dirty="0">
                    <a:solidFill>
                      <a:schemeClr val="tx1"/>
                    </a:solidFill>
                  </a:rPr>
                  <a:t>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linearly independent?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B3C5ED0E-638F-6163-9D52-3D3B0F391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45287"/>
                <a:ext cx="7886700" cy="77273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l="-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38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Independent Sets versus Spanning 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C14EE9E5-26E6-9B84-75C4-A48D2C495F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4867173"/>
                  </p:ext>
                </p:extLst>
              </p:nvPr>
            </p:nvGraphicFramePr>
            <p:xfrm>
              <a:off x="1067747" y="857605"/>
              <a:ext cx="6552254" cy="36299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76127">
                      <a:extLst>
                        <a:ext uri="{9D8B030D-6E8A-4147-A177-3AD203B41FA5}">
                          <a16:colId xmlns:a16="http://schemas.microsoft.com/office/drawing/2014/main" val="3704171202"/>
                        </a:ext>
                      </a:extLst>
                    </a:gridCol>
                    <a:gridCol w="3276127">
                      <a:extLst>
                        <a:ext uri="{9D8B030D-6E8A-4147-A177-3AD203B41FA5}">
                          <a16:colId xmlns:a16="http://schemas.microsoft.com/office/drawing/2014/main" val="3604727072"/>
                        </a:ext>
                      </a:extLst>
                    </a:gridCol>
                  </a:tblGrid>
                  <a:tr h="560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Span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Linearly Independent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176834012"/>
                      </a:ext>
                    </a:extLst>
                  </a:tr>
                  <a:tr h="833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Want many vectors in small space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Want few vectors in big space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42808798"/>
                      </a:ext>
                    </a:extLst>
                  </a:tr>
                  <a:tr h="833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Adding vectors to list only helps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Deleting vectors from list only helps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34362928"/>
                      </a:ext>
                    </a:extLst>
                  </a:tr>
                  <a:tr h="14018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Suppose that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 are columns of A, now we have: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AX= b has solution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groupChr>
                                  <m:groupChrPr>
                                    <m:chr m:val="⇔"/>
                                    <m:pos m:val="top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1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groupCh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𝑠𝑝𝑎𝑛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MS PGothic" panose="020B0600070205080204" pitchFamily="34" charset="-128"/>
                            <a:ea typeface="MS PGothic" panose="020B0600070205080204" pitchFamily="34" charset="-128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Suppose that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 are columns of A, now we have: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AX = 0 has only trivial solution(X=0)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groupChr>
                                <m:groupChrPr>
                                  <m:chr m:val="⇔"/>
                                  <m:pos m:val="top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brk m:alnAt="1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groupCh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 are linearly</a:t>
                          </a:r>
                          <a:r>
                            <a:rPr lang="en-US" sz="1600" baseline="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 independent.</a:t>
                          </a:r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955279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C14EE9E5-26E6-9B84-75C4-A48D2C495F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4867173"/>
                  </p:ext>
                </p:extLst>
              </p:nvPr>
            </p:nvGraphicFramePr>
            <p:xfrm>
              <a:off x="1067747" y="857605"/>
              <a:ext cx="6552254" cy="36299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76127">
                      <a:extLst>
                        <a:ext uri="{9D8B030D-6E8A-4147-A177-3AD203B41FA5}">
                          <a16:colId xmlns:a16="http://schemas.microsoft.com/office/drawing/2014/main" val="3704171202"/>
                        </a:ext>
                      </a:extLst>
                    </a:gridCol>
                    <a:gridCol w="3276127">
                      <a:extLst>
                        <a:ext uri="{9D8B030D-6E8A-4147-A177-3AD203B41FA5}">
                          <a16:colId xmlns:a16="http://schemas.microsoft.com/office/drawing/2014/main" val="3604727072"/>
                        </a:ext>
                      </a:extLst>
                    </a:gridCol>
                  </a:tblGrid>
                  <a:tr h="560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Span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Linearly Independent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176834012"/>
                      </a:ext>
                    </a:extLst>
                  </a:tr>
                  <a:tr h="833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Want many vectors in small space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Want few vectors in big space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42808798"/>
                      </a:ext>
                    </a:extLst>
                  </a:tr>
                  <a:tr h="833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Adding vectors to list only helps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MS PGothic" panose="020B0600070205080204" pitchFamily="34" charset="-128"/>
                              <a:ea typeface="MS PGothic" panose="020B0600070205080204" pitchFamily="34" charset="-128"/>
                            </a:rPr>
                            <a:t>Deleting vectors from list only helps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34362928"/>
                      </a:ext>
                    </a:extLst>
                  </a:tr>
                  <a:tr h="1401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86" t="-160173" r="-100743" b="-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186" t="-160173" r="-743" b="-8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55279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1997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Affine Combination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814749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FC3348-26B9-19CF-0C00-2E0A1F576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 For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any point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a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linear combination </a:t>
                </a:r>
                <a:r>
                  <a:rPr lang="en-US" sz="1800" dirty="0">
                    <a:solidFill>
                      <a:schemeClr val="tx1"/>
                    </a:solidFill>
                  </a:rPr>
                  <a:t>of them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iff</a:t>
                </a:r>
                <a:r>
                  <a:rPr lang="en-US" sz="18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a-I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a-IR" sz="18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a-IR" sz="1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a-I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a-IR" sz="18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a-I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a-IR" sz="18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a-I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8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a-I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a-IR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fa-IR" sz="18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Instead of being positive, if we put the restriction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's sum up to 1, it is called an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affine combination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a-I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a-IR" sz="18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a-IR" sz="18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a-I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a-IR" sz="18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8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+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a-I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a-IR" sz="18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a-I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8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a-I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a-IR" sz="1800" dirty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,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a-I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a-IR" sz="18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FC3348-26B9-19CF-0C00-2E0A1F576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DEEDCCE-FCF7-3E9C-4A24-D613F173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88734-5D01-14E9-34CB-0541C358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4E6C4-94C3-3166-9662-9BA5C0BE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47299-8402-39A6-406A-80A3406E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7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3D9116-9612-DA28-E664-B19A38E1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B23B2-B239-0CF2-C184-72A9D4078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CE282: Linear Algebra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C1D8B-A4F9-257F-FED0-4DB9AFC7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F3630-217E-F483-6B50-9F376386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47BBF409-9A2D-E432-A75F-7E5EF55F8EAC}"/>
              </a:ext>
            </a:extLst>
          </p:cNvPr>
          <p:cNvSpPr/>
          <p:nvPr/>
        </p:nvSpPr>
        <p:spPr>
          <a:xfrm>
            <a:off x="628650" y="918246"/>
            <a:ext cx="7886700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Theorem</a:t>
            </a:r>
            <a:endParaRPr lang="en-US" sz="105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4C3CA2B4-1AD5-0821-96A9-D5FFDF58A6D4}"/>
                  </a:ext>
                </a:extLst>
              </p:cNvPr>
              <p:cNvSpPr/>
              <p:nvPr/>
            </p:nvSpPr>
            <p:spPr>
              <a:xfrm rot="10800000" flipV="1">
                <a:off x="628650" y="1282701"/>
                <a:ext cx="7886700" cy="104213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9297"/>
                <a:r>
                  <a:rPr lang="en-US" sz="18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is an affine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if and only 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is a linear combination of the translated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  <a:p>
                <a:pPr marL="89296"/>
                <a:r>
                  <a:rPr lang="en-US" sz="1800" dirty="0">
                    <a:solidFill>
                      <a:srgbClr val="F22C98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Proof?</a:t>
                </a:r>
              </a:p>
            </p:txBody>
          </p:sp>
        </mc:Choice>
        <mc:Fallback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4C3CA2B4-1AD5-0821-96A9-D5FFDF58A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282701"/>
                <a:ext cx="7886700" cy="104213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t="-1754" b="-46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Top Corners Rounded 8">
            <a:extLst>
              <a:ext uri="{FF2B5EF4-FFF2-40B4-BE49-F238E27FC236}">
                <a16:creationId xmlns:a16="http://schemas.microsoft.com/office/drawing/2014/main" id="{61078DC2-1BE7-FFD1-021D-21DAA8B27F68}"/>
              </a:ext>
            </a:extLst>
          </p:cNvPr>
          <p:cNvSpPr/>
          <p:nvPr/>
        </p:nvSpPr>
        <p:spPr>
          <a:xfrm>
            <a:off x="628650" y="2842754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Example</a:t>
            </a:r>
            <a:endParaRPr lang="en-US" sz="105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: Top Corners Rounded 9">
                <a:extLst>
                  <a:ext uri="{FF2B5EF4-FFF2-40B4-BE49-F238E27FC236}">
                    <a16:creationId xmlns:a16="http://schemas.microsoft.com/office/drawing/2014/main" id="{C1CA7B0F-F6BC-2866-F149-D33A484DB7B3}"/>
                  </a:ext>
                </a:extLst>
              </p:cNvPr>
              <p:cNvSpPr/>
              <p:nvPr/>
            </p:nvSpPr>
            <p:spPr>
              <a:xfrm rot="10800000" flipV="1">
                <a:off x="628650" y="3252482"/>
                <a:ext cx="7886700" cy="86231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lvl="1" indent="-342900"/>
                <a:r>
                  <a:rPr lang="en-US" sz="16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Find a vector equation and parametric equations of the plane 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that passes through</a:t>
                </a:r>
              </a:p>
              <a:p>
                <a:pPr marL="651272" lvl="1" indent="-342900"/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(−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17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29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  (−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(−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.</a:t>
                </a:r>
              </a:p>
            </p:txBody>
          </p:sp>
        </mc:Choice>
        <mc:Fallback>
          <p:sp>
            <p:nvSpPr>
              <p:cNvPr id="13" name="Rectangle: Top Corners Rounded 9">
                <a:extLst>
                  <a:ext uri="{FF2B5EF4-FFF2-40B4-BE49-F238E27FC236}">
                    <a16:creationId xmlns:a16="http://schemas.microsoft.com/office/drawing/2014/main" id="{C1CA7B0F-F6BC-2866-F149-D33A484DB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3252482"/>
                <a:ext cx="7886700" cy="86231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l="-1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06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76584-72DF-DCF5-C6EA-12AFC53C48C2}"/>
              </a:ext>
            </a:extLst>
          </p:cNvPr>
          <p:cNvGrpSpPr/>
          <p:nvPr/>
        </p:nvGrpSpPr>
        <p:grpSpPr>
          <a:xfrm>
            <a:off x="7553326" y="681037"/>
            <a:ext cx="1820465" cy="1459336"/>
            <a:chOff x="10209213" y="527462"/>
            <a:chExt cx="2289174" cy="20247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1E44C5-3556-0F67-D669-6A9CDF7B1542}"/>
                </a:ext>
              </a:extLst>
            </p:cNvPr>
            <p:cNvGrpSpPr/>
            <p:nvPr/>
          </p:nvGrpSpPr>
          <p:grpSpPr>
            <a:xfrm>
              <a:off x="10209213" y="527462"/>
              <a:ext cx="2289174" cy="2024772"/>
              <a:chOff x="9334500" y="816071"/>
              <a:chExt cx="2289174" cy="2024772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523AD75-DE8B-BB42-B185-31A3D60EBB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34500" y="1130300"/>
                <a:ext cx="1098550" cy="1390650"/>
              </a:xfrm>
              <a:prstGeom prst="straightConnector1">
                <a:avLst/>
              </a:prstGeom>
              <a:ln w="571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1EDCF21-EE97-23A0-7CC0-1500FA4207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34500" y="2279650"/>
                <a:ext cx="1822450" cy="241300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39D4707-31D2-E862-CCAE-E168EFACF2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3050" y="1197587"/>
                <a:ext cx="666750" cy="1082063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D315F6-D7CC-5D5B-EE11-0BEDA826F961}"/>
                  </a:ext>
                </a:extLst>
              </p:cNvPr>
              <p:cNvSpPr txBox="1"/>
              <p:nvPr/>
            </p:nvSpPr>
            <p:spPr>
              <a:xfrm>
                <a:off x="10163176" y="816071"/>
                <a:ext cx="565150" cy="35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A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6820C4-4EC4-4D21-0A86-DBACA28CFEE2}"/>
                  </a:ext>
                </a:extLst>
              </p:cNvPr>
              <p:cNvSpPr txBox="1"/>
              <p:nvPr/>
            </p:nvSpPr>
            <p:spPr>
              <a:xfrm>
                <a:off x="10328275" y="2488544"/>
                <a:ext cx="565150" cy="35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W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C0605E-53EB-42BE-FE08-CD0A877DD13B}"/>
                  </a:ext>
                </a:extLst>
              </p:cNvPr>
              <p:cNvSpPr txBox="1"/>
              <p:nvPr/>
            </p:nvSpPr>
            <p:spPr>
              <a:xfrm>
                <a:off x="9598026" y="1463771"/>
                <a:ext cx="565150" cy="35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V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522986-DFFE-860D-4251-D92194330EC9}"/>
                  </a:ext>
                </a:extLst>
              </p:cNvPr>
              <p:cNvSpPr txBox="1"/>
              <p:nvPr/>
            </p:nvSpPr>
            <p:spPr>
              <a:xfrm>
                <a:off x="11058524" y="2215634"/>
                <a:ext cx="565150" cy="35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B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E31D12-6295-8B09-C5B4-D8C005B526B8}"/>
                  </a:ext>
                </a:extLst>
              </p:cNvPr>
              <p:cNvSpPr txBox="1"/>
              <p:nvPr/>
            </p:nvSpPr>
            <p:spPr>
              <a:xfrm>
                <a:off x="10845801" y="1569303"/>
                <a:ext cx="565150" cy="35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8EDC930-1194-320C-73E2-644D78AA69AE}"/>
                  </a:ext>
                </a:extLst>
              </p:cNvPr>
              <p:cNvSpPr txBox="1"/>
              <p:nvPr/>
            </p:nvSpPr>
            <p:spPr>
              <a:xfrm>
                <a:off x="10534650" y="1152009"/>
                <a:ext cx="565150" cy="35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438C1C-F99A-BD6B-2C2B-82E907CF9136}"/>
                  </a:ext>
                </a:extLst>
              </p:cNvPr>
              <p:cNvSpPr txBox="1"/>
              <p:nvPr/>
            </p:nvSpPr>
            <p:spPr>
              <a:xfrm>
                <a:off x="11010900" y="1851580"/>
                <a:ext cx="565150" cy="35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1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3FCCDE3-0CE7-3F63-5920-B1C964E7F89D}"/>
                  </a:ext>
                </a:extLst>
              </p:cNvPr>
              <p:cNvCxnSpPr>
                <a:endCxn id="27" idx="1"/>
              </p:cNvCxnSpPr>
              <p:nvPr/>
            </p:nvCxnSpPr>
            <p:spPr>
              <a:xfrm flipV="1">
                <a:off x="9378950" y="1745452"/>
                <a:ext cx="1466851" cy="775498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BA7B1A-F594-AC32-CF21-E639D656D181}"/>
                </a:ext>
              </a:extLst>
            </p:cNvPr>
            <p:cNvSpPr txBox="1"/>
            <p:nvPr/>
          </p:nvSpPr>
          <p:spPr>
            <a:xfrm>
              <a:off x="10944226" y="1461461"/>
              <a:ext cx="565150" cy="352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Z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3F9AA8-4AFF-2365-2C5C-8BE4A7A4F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516" y="741028"/>
                <a:ext cx="7886700" cy="388216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combination and Affine combination (</a:t>
                </a:r>
                <a:r>
                  <a:rPr lang="en-US" sz="1650" dirty="0">
                    <a:solidFill>
                      <a:srgbClr val="FF0000"/>
                    </a:solidFill>
                  </a:rPr>
                  <a:t>no origin</a:t>
                </a:r>
                <a:r>
                  <a:rPr lang="en-US" sz="1650" dirty="0"/>
                  <a:t>, independent of the concepts of distance and measure of angles, keeping only the properties related to </a:t>
                </a:r>
                <a:r>
                  <a:rPr lang="en-US" sz="1650" dirty="0">
                    <a:solidFill>
                      <a:srgbClr val="FF0000"/>
                    </a:solidFill>
                  </a:rPr>
                  <a:t>parallelism</a:t>
                </a:r>
                <a:r>
                  <a:rPr lang="en-US" sz="1650" dirty="0"/>
                  <a:t> and ratio of lengths for parallel line segments)</a:t>
                </a:r>
              </a:p>
              <a:p>
                <a:r>
                  <a:rPr lang="en-US" dirty="0"/>
                  <a:t>Affine combination of two vectors</a:t>
                </a:r>
              </a:p>
              <a:p>
                <a:r>
                  <a:rPr lang="en-US" dirty="0"/>
                  <a:t>Affine combination of z 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is affine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vectors,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is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vectors.</a:t>
                </a:r>
              </a:p>
              <a:p>
                <a:r>
                  <a:rPr lang="en-US" dirty="0"/>
                  <a:t>How to find affine dependent from linear dependent definition and affine combination</a:t>
                </a:r>
              </a:p>
              <a:p>
                <a:r>
                  <a:rPr lang="en-US" dirty="0"/>
                  <a:t>Uniqueness of affine combination</a:t>
                </a:r>
              </a:p>
              <a:p>
                <a:r>
                  <a:rPr lang="en-US" dirty="0"/>
                  <a:t>Linear dependence relation with affine dependence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3F9AA8-4AFF-2365-2C5C-8BE4A7A4F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516" y="741028"/>
                <a:ext cx="7886700" cy="3882169"/>
              </a:xfrm>
              <a:blipFill>
                <a:blip r:embed="rId3"/>
                <a:stretch>
                  <a:fillRect r="-208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0BA0E8-8037-B81B-7FFA-CA867E3F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8C2-71CF-1A48-79FB-0C0B395A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82769-34DC-EE38-1991-FB4E609A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861C6-C268-5F1C-F3D4-3D74FDA8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23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Affine Independence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57209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Independence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4DC54BD-E2D9-57A9-EDC2-2E133EFEEA2C}"/>
              </a:ext>
            </a:extLst>
          </p:cNvPr>
          <p:cNvSpPr/>
          <p:nvPr/>
        </p:nvSpPr>
        <p:spPr>
          <a:xfrm>
            <a:off x="628657" y="541470"/>
            <a:ext cx="8003484" cy="433425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Definition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A1E17E3-49C2-9661-1035-756FD2737E13}"/>
                  </a:ext>
                </a:extLst>
              </p:cNvPr>
              <p:cNvSpPr/>
              <p:nvPr/>
            </p:nvSpPr>
            <p:spPr>
              <a:xfrm rot="10800000" flipV="1">
                <a:off x="628650" y="951198"/>
                <a:ext cx="8003483" cy="213613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</a:rPr>
                  <a:t>An indexed set of points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affinely dependent </a:t>
                </a:r>
                <a:r>
                  <a:rPr lang="en-US" sz="1800" dirty="0">
                    <a:solidFill>
                      <a:schemeClr val="tx1"/>
                    </a:solidFill>
                  </a:rPr>
                  <a:t>if there exists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not all zero, such that</a:t>
                </a:r>
              </a:p>
              <a:p>
                <a:pPr marL="89297">
                  <a:lnSpc>
                    <a:spcPct val="150000"/>
                  </a:lnSpc>
                  <a:spcBef>
                    <a:spcPts val="75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kern="1200" dirty="0">
                  <a:solidFill>
                    <a:prstClr val="black"/>
                  </a:solidFill>
                  <a:latin typeface="Palatino Linotype"/>
                </a:endParaRPr>
              </a:p>
              <a:p>
                <a:pPr marL="89297">
                  <a:lnSpc>
                    <a:spcPct val="150000"/>
                  </a:lnSpc>
                  <a:spcBef>
                    <a:spcPts val="750"/>
                  </a:spcBef>
                  <a:defRPr/>
                </a:pPr>
                <a:r>
                  <a:rPr lang="en-US" sz="1800" dirty="0">
                    <a:solidFill>
                      <a:prstClr val="black"/>
                    </a:solidFill>
                    <a:latin typeface="Palatino Linotype"/>
                  </a:rPr>
                  <a:t>Otherwise, the set is </a:t>
                </a:r>
                <a:r>
                  <a:rPr lang="en-US" sz="2100" b="1" dirty="0">
                    <a:solidFill>
                      <a:schemeClr val="tx1"/>
                    </a:solidFill>
                  </a:rPr>
                  <a:t>affinely independent.</a:t>
                </a:r>
                <a:endParaRPr lang="en-US" sz="2100" kern="1200" dirty="0">
                  <a:solidFill>
                    <a:prstClr val="black"/>
                  </a:solidFill>
                  <a:latin typeface="Palatino Linotype"/>
                </a:endParaRPr>
              </a:p>
            </p:txBody>
          </p:sp>
        </mc:Choice>
        <mc:Fallback xmlns="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A1E17E3-49C2-9661-1035-756FD2737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951198"/>
                <a:ext cx="8003483" cy="213613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l="-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FFCB4C62-D78D-1145-9892-B07B95A9A7A8}"/>
              </a:ext>
            </a:extLst>
          </p:cNvPr>
          <p:cNvSpPr/>
          <p:nvPr/>
        </p:nvSpPr>
        <p:spPr>
          <a:xfrm>
            <a:off x="628650" y="3316633"/>
            <a:ext cx="8003483" cy="483159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2D73D5EF-7DCA-DC67-5B84-51B78902F982}"/>
                  </a:ext>
                </a:extLst>
              </p:cNvPr>
              <p:cNvSpPr/>
              <p:nvPr/>
            </p:nvSpPr>
            <p:spPr>
              <a:xfrm rot="10800000" flipV="1">
                <a:off x="628650" y="3762903"/>
                <a:ext cx="8003483" cy="839128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685800" lvl="1" indent="-34290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2D73D5EF-7DCA-DC67-5B84-51B78902F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3762903"/>
                <a:ext cx="8003483" cy="839128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352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Independence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E366609-DF2B-1D9F-E840-E96A550E55E4}"/>
              </a:ext>
            </a:extLst>
          </p:cNvPr>
          <p:cNvSpPr/>
          <p:nvPr/>
        </p:nvSpPr>
        <p:spPr>
          <a:xfrm>
            <a:off x="628646" y="556523"/>
            <a:ext cx="8003484" cy="32066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Note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A7D99570-3404-420E-5E3F-7D6844FB177D}"/>
                  </a:ext>
                </a:extLst>
              </p:cNvPr>
              <p:cNvSpPr/>
              <p:nvPr/>
            </p:nvSpPr>
            <p:spPr>
              <a:xfrm rot="10800000" flipV="1">
                <a:off x="628648" y="878756"/>
                <a:ext cx="8003480" cy="208062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  <a:spcBef>
                    <a:spcPts val="750"/>
                  </a:spcBef>
                </a:pPr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Given an indexed set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, the following statements are logically equivalent. That is, either they are all true statements or they are all false.</a:t>
                </a:r>
              </a:p>
              <a:p>
                <a:pPr marL="685800" lvl="1" indent="-342900">
                  <a:lnSpc>
                    <a:spcPct val="150000"/>
                  </a:lnSpc>
                  <a:spcBef>
                    <a:spcPts val="750"/>
                  </a:spcBef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is affinely dependent.</a:t>
                </a:r>
              </a:p>
              <a:p>
                <a:pPr marL="685800" lvl="1" indent="-342900">
                  <a:lnSpc>
                    <a:spcPct val="150000"/>
                  </a:lnSpc>
                  <a:spcBef>
                    <a:spcPts val="750"/>
                  </a:spcBef>
                  <a:buFont typeface="+mj-lt"/>
                  <a:buAutoNum type="alphaLcPeriod"/>
                </a:pPr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One of the points in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is an affine combination of other points in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500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685800" lvl="1" indent="-342900">
                  <a:lnSpc>
                    <a:spcPct val="150000"/>
                  </a:lnSpc>
                  <a:spcBef>
                    <a:spcPts val="750"/>
                  </a:spcBef>
                  <a:buFont typeface="+mj-lt"/>
                  <a:buAutoNum type="alphaLcPeriod"/>
                </a:pPr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The set </a:t>
                </a:r>
                <a14:m>
                  <m:oMath xmlns:m="http://schemas.openxmlformats.org/officeDocument/2006/math">
                    <m:r>
                      <a:rPr lang="en-US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is linearly dependent.</a:t>
                </a:r>
              </a:p>
            </p:txBody>
          </p:sp>
        </mc:Choice>
        <mc:Fallback xmlns="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A7D99570-3404-420E-5E3F-7D6844FB1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48" y="878756"/>
                <a:ext cx="8003480" cy="208062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b="-3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DA6C27-B5FE-A5F1-FC83-14D3A5B5706A}"/>
                  </a:ext>
                </a:extLst>
              </p:cNvPr>
              <p:cNvSpPr txBox="1"/>
              <p:nvPr/>
            </p:nvSpPr>
            <p:spPr>
              <a:xfrm>
                <a:off x="681033" y="3600951"/>
                <a:ext cx="7462838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contains at most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affinely independent points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DA6C27-B5FE-A5F1-FC83-14D3A5B57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3" y="3600951"/>
                <a:ext cx="7462838" cy="461665"/>
              </a:xfrm>
              <a:prstGeom prst="rect">
                <a:avLst/>
              </a:prstGeom>
              <a:blipFill>
                <a:blip r:embed="rId4"/>
                <a:stretch>
                  <a:fillRect l="-245" t="-9333" r="-114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24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Linear Independence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882577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B2C18-24DB-E9B9-1C57-C6F34C00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3F08D-45E9-93D7-BAE7-23599832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0423A-12AB-53CC-1681-9DFC9642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8AA60-2B37-A2C9-8A89-C9BBBAB5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DB2E2D-CF26-AAAC-0373-7E11D1D0D919}"/>
              </a:ext>
            </a:extLst>
          </p:cNvPr>
          <p:cNvSpPr/>
          <p:nvPr/>
        </p:nvSpPr>
        <p:spPr>
          <a:xfrm>
            <a:off x="511866" y="750553"/>
            <a:ext cx="8003484" cy="408164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63127ABB-2194-CCF9-3AA4-4F8A408CCA8C}"/>
                  </a:ext>
                </a:extLst>
              </p:cNvPr>
              <p:cNvSpPr/>
              <p:nvPr/>
            </p:nvSpPr>
            <p:spPr>
              <a:xfrm rot="10800000" flipV="1">
                <a:off x="511868" y="1158717"/>
                <a:ext cx="8003478" cy="996322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lang="en-US" sz="15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 Is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</a:rPr>
                  <a:t>affinely dependent</a:t>
                </a:r>
                <a:r>
                  <a:rPr lang="en-US" sz="1500" i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63127ABB-2194-CCF9-3AA4-4F8A408CC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11868" y="1158717"/>
                <a:ext cx="8003478" cy="996322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l="-76" b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484F77-30B3-D2EF-927C-C8A11C3E8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9AEE4C-7355-63AA-8A19-0C9C5B8F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: Linear and Affine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D39BD-624C-6FF3-9C67-140D8DED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6AF3-2872-C1DD-F388-C7375910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AA73-47BE-1B57-059E-33D480E5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F9DF4B-6052-E574-5BC3-578491524AC3}"/>
              </a:ext>
            </a:extLst>
          </p:cNvPr>
          <p:cNvSpPr/>
          <p:nvPr/>
        </p:nvSpPr>
        <p:spPr>
          <a:xfrm>
            <a:off x="1360960" y="975017"/>
            <a:ext cx="2057400" cy="971550"/>
          </a:xfrm>
          <a:prstGeom prst="rect">
            <a:avLst/>
          </a:prstGeom>
          <a:solidFill>
            <a:srgbClr val="E66C7D"/>
          </a:solidFill>
          <a:ln w="48000" cap="flat" cmpd="thickThin" algn="ctr">
            <a:solidFill>
              <a:srgbClr val="E66C7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700" dirty="0">
                <a:solidFill>
                  <a:prstClr val="white"/>
                </a:solidFill>
                <a:latin typeface="Corbel"/>
                <a:ea typeface="+mn-ea"/>
                <a:cs typeface="+mn-cs"/>
              </a:rPr>
              <a:t>Affine Dependent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3175A-7111-798B-281D-18C4153888CB}"/>
              </a:ext>
            </a:extLst>
          </p:cNvPr>
          <p:cNvSpPr/>
          <p:nvPr/>
        </p:nvSpPr>
        <p:spPr>
          <a:xfrm>
            <a:off x="1354880" y="3261017"/>
            <a:ext cx="2057400" cy="971550"/>
          </a:xfrm>
          <a:prstGeom prst="rect">
            <a:avLst/>
          </a:prstGeom>
          <a:solidFill>
            <a:srgbClr val="E66C7D"/>
          </a:solidFill>
          <a:ln w="48000" cap="flat" cmpd="thickThin" algn="ctr">
            <a:solidFill>
              <a:srgbClr val="E66C7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700" dirty="0">
                <a:solidFill>
                  <a:prstClr val="white"/>
                </a:solidFill>
                <a:latin typeface="Corbel"/>
                <a:ea typeface="+mn-ea"/>
                <a:cs typeface="+mn-cs"/>
              </a:rPr>
              <a:t>Affine Independent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F7589-8BD5-5E25-BC04-521B624D4A78}"/>
              </a:ext>
            </a:extLst>
          </p:cNvPr>
          <p:cNvSpPr/>
          <p:nvPr/>
        </p:nvSpPr>
        <p:spPr>
          <a:xfrm>
            <a:off x="5132860" y="975017"/>
            <a:ext cx="2057400" cy="971550"/>
          </a:xfrm>
          <a:prstGeom prst="rect">
            <a:avLst/>
          </a:prstGeom>
          <a:solidFill>
            <a:srgbClr val="E66C7D"/>
          </a:solidFill>
          <a:ln w="48000" cap="flat" cmpd="thickThin" algn="ctr">
            <a:solidFill>
              <a:srgbClr val="E66C7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700" dirty="0">
                <a:solidFill>
                  <a:prstClr val="white"/>
                </a:solidFill>
                <a:latin typeface="Corbel"/>
                <a:ea typeface="+mn-ea"/>
                <a:cs typeface="+mn-cs"/>
              </a:rPr>
              <a:t>Linear Dependent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673426-D1D1-6A18-0CCD-99AF81352C42}"/>
              </a:ext>
            </a:extLst>
          </p:cNvPr>
          <p:cNvSpPr/>
          <p:nvPr/>
        </p:nvSpPr>
        <p:spPr>
          <a:xfrm>
            <a:off x="5169339" y="3171036"/>
            <a:ext cx="2057400" cy="971550"/>
          </a:xfrm>
          <a:prstGeom prst="rect">
            <a:avLst/>
          </a:prstGeom>
          <a:solidFill>
            <a:srgbClr val="E66C7D"/>
          </a:solidFill>
          <a:ln w="48000" cap="flat" cmpd="thickThin" algn="ctr">
            <a:solidFill>
              <a:srgbClr val="E66C7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2700" dirty="0">
                <a:solidFill>
                  <a:prstClr val="white"/>
                </a:solidFill>
                <a:latin typeface="Corbel"/>
                <a:ea typeface="+mn-ea"/>
                <a:cs typeface="+mn-cs"/>
              </a:rPr>
              <a:t>Linear Independent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51BD67-5A81-4367-FC10-AEFCCFF675E6}"/>
              </a:ext>
            </a:extLst>
          </p:cNvPr>
          <p:cNvCxnSpPr>
            <a:cxnSpLocks/>
          </p:cNvCxnSpPr>
          <p:nvPr/>
        </p:nvCxnSpPr>
        <p:spPr>
          <a:xfrm>
            <a:off x="3460919" y="1260767"/>
            <a:ext cx="1714500" cy="0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A320E-E7B5-1B78-3BA7-9EED99BF354E}"/>
              </a:ext>
            </a:extLst>
          </p:cNvPr>
          <p:cNvCxnSpPr>
            <a:cxnSpLocks/>
          </p:cNvCxnSpPr>
          <p:nvPr/>
        </p:nvCxnSpPr>
        <p:spPr>
          <a:xfrm flipH="1">
            <a:off x="3412280" y="1660817"/>
            <a:ext cx="1720580" cy="0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3FCED0-3A63-FF9B-8BF6-5FEB5BF41C64}"/>
              </a:ext>
            </a:extLst>
          </p:cNvPr>
          <p:cNvCxnSpPr>
            <a:cxnSpLocks/>
          </p:cNvCxnSpPr>
          <p:nvPr/>
        </p:nvCxnSpPr>
        <p:spPr>
          <a:xfrm flipV="1">
            <a:off x="3412280" y="1946567"/>
            <a:ext cx="1714500" cy="1314450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E9B797-B884-BCB7-BF56-FB657B2BB1F5}"/>
              </a:ext>
            </a:extLst>
          </p:cNvPr>
          <p:cNvCxnSpPr>
            <a:cxnSpLocks/>
          </p:cNvCxnSpPr>
          <p:nvPr/>
        </p:nvCxnSpPr>
        <p:spPr>
          <a:xfrm flipH="1">
            <a:off x="3418360" y="1946567"/>
            <a:ext cx="1943100" cy="1543050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5A7A8F-BDE0-0AD8-325A-FC4DA6EAD4D4}"/>
              </a:ext>
            </a:extLst>
          </p:cNvPr>
          <p:cNvCxnSpPr>
            <a:cxnSpLocks/>
          </p:cNvCxnSpPr>
          <p:nvPr/>
        </p:nvCxnSpPr>
        <p:spPr>
          <a:xfrm flipH="1" flipV="1">
            <a:off x="3403161" y="1841389"/>
            <a:ext cx="1729699" cy="1419629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D5BED8-FC43-FACD-5170-1F76C9896CE9}"/>
              </a:ext>
            </a:extLst>
          </p:cNvPr>
          <p:cNvCxnSpPr>
            <a:cxnSpLocks/>
          </p:cNvCxnSpPr>
          <p:nvPr/>
        </p:nvCxnSpPr>
        <p:spPr>
          <a:xfrm>
            <a:off x="3240830" y="1946568"/>
            <a:ext cx="1943100" cy="1648229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351D5-7DB9-0004-2F3E-81644FE0C6EC}"/>
              </a:ext>
            </a:extLst>
          </p:cNvPr>
          <p:cNvCxnSpPr>
            <a:cxnSpLocks/>
          </p:cNvCxnSpPr>
          <p:nvPr/>
        </p:nvCxnSpPr>
        <p:spPr>
          <a:xfrm>
            <a:off x="3460919" y="3656811"/>
            <a:ext cx="1714500" cy="0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CA7349-050B-1A01-7461-68389B06A1A5}"/>
              </a:ext>
            </a:extLst>
          </p:cNvPr>
          <p:cNvCxnSpPr>
            <a:cxnSpLocks/>
          </p:cNvCxnSpPr>
          <p:nvPr/>
        </p:nvCxnSpPr>
        <p:spPr>
          <a:xfrm flipH="1">
            <a:off x="3403161" y="3946817"/>
            <a:ext cx="1766178" cy="0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29B0A4-E2FD-DB3A-F957-DAE4E1818606}"/>
              </a:ext>
            </a:extLst>
          </p:cNvPr>
          <p:cNvSpPr txBox="1"/>
          <p:nvPr/>
        </p:nvSpPr>
        <p:spPr>
          <a:xfrm>
            <a:off x="4146719" y="1350292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7D3503-934D-10AC-2E28-6FCF769890BF}"/>
              </a:ext>
            </a:extLst>
          </p:cNvPr>
          <p:cNvSpPr txBox="1"/>
          <p:nvPr/>
        </p:nvSpPr>
        <p:spPr>
          <a:xfrm>
            <a:off x="4146719" y="99827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73D2F2-ED27-FACB-DAD7-32AB27663ED6}"/>
              </a:ext>
            </a:extLst>
          </p:cNvPr>
          <p:cNvSpPr txBox="1"/>
          <p:nvPr/>
        </p:nvSpPr>
        <p:spPr>
          <a:xfrm>
            <a:off x="4286250" y="2080622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229009-F8FD-8A4A-8327-90420EE0646D}"/>
              </a:ext>
            </a:extLst>
          </p:cNvPr>
          <p:cNvSpPr txBox="1"/>
          <p:nvPr/>
        </p:nvSpPr>
        <p:spPr>
          <a:xfrm>
            <a:off x="4637966" y="240710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6A9D37-1677-7495-D19D-8ACFFF9B73CE}"/>
              </a:ext>
            </a:extLst>
          </p:cNvPr>
          <p:cNvSpPr txBox="1"/>
          <p:nvPr/>
        </p:nvSpPr>
        <p:spPr>
          <a:xfrm>
            <a:off x="3562756" y="237807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54C161-EC20-CBFA-7FB2-8297A33F6D17}"/>
              </a:ext>
            </a:extLst>
          </p:cNvPr>
          <p:cNvSpPr txBox="1"/>
          <p:nvPr/>
        </p:nvSpPr>
        <p:spPr>
          <a:xfrm>
            <a:off x="3918271" y="205614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6B4A8-DC42-68A9-92E8-BDBBCC913FD1}"/>
              </a:ext>
            </a:extLst>
          </p:cNvPr>
          <p:cNvSpPr txBox="1"/>
          <p:nvPr/>
        </p:nvSpPr>
        <p:spPr>
          <a:xfrm>
            <a:off x="4161310" y="3280631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0B67B0-EC76-FB99-EAF8-2E88595FB0EE}"/>
              </a:ext>
            </a:extLst>
          </p:cNvPr>
          <p:cNvSpPr txBox="1"/>
          <p:nvPr/>
        </p:nvSpPr>
        <p:spPr>
          <a:xfrm>
            <a:off x="4161310" y="3650275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61860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C4BF55-BBC0-DFF1-BCB9-9A42E77E7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0553"/>
            <a:ext cx="8358468" cy="388216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Page 97 LINEAR ALGEBRA: Theory, Intuition, Code</a:t>
            </a:r>
          </a:p>
          <a:p>
            <a:pPr>
              <a:lnSpc>
                <a:spcPct val="200000"/>
              </a:lnSpc>
            </a:pPr>
            <a:r>
              <a:rPr lang="en-US" dirty="0"/>
              <a:t>Page 213: David Cherney,</a:t>
            </a:r>
          </a:p>
          <a:p>
            <a:pPr>
              <a:lnSpc>
                <a:spcPct val="200000"/>
              </a:lnSpc>
            </a:pPr>
            <a:r>
              <a:rPr lang="en-US" dirty="0"/>
              <a:t>Page 54: Linear Algebra and Optimization for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AEE4C-7355-63AA-8A19-0C9C5B8F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D39BD-624C-6FF3-9C67-140D8DED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6AF3-2872-C1DD-F388-C7375910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AA73-47BE-1B57-059E-33D480E5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63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7055E9-8F99-AE77-7E49-99F25F6D6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DB9A98-628C-6CDB-E2D9-781D8BFA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F2A42-F170-AF59-B72B-254FA593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AB2A0-ABE5-5ADC-EFF1-C6375E92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27FD-7BF6-D008-C849-FC5CAF13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86FFA-43C7-BE7E-F1D9-3BBA2A20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35" y="475361"/>
            <a:ext cx="6087731" cy="42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6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Independence (Algebra)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9CB89D53-B409-6429-1CC0-803157D6D561}"/>
              </a:ext>
            </a:extLst>
          </p:cNvPr>
          <p:cNvSpPr/>
          <p:nvPr/>
        </p:nvSpPr>
        <p:spPr>
          <a:xfrm>
            <a:off x="628650" y="605671"/>
            <a:ext cx="7886700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Definition</a:t>
            </a:r>
            <a:endParaRPr lang="en-US" sz="105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14B3632D-FDF0-3E83-9C5F-09F853B260FE}"/>
                  </a:ext>
                </a:extLst>
              </p:cNvPr>
              <p:cNvSpPr/>
              <p:nvPr/>
            </p:nvSpPr>
            <p:spPr>
              <a:xfrm rot="10800000" flipV="1">
                <a:off x="628650" y="1015399"/>
                <a:ext cx="7886700" cy="144382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500" dirty="0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Dependent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5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For at least one 𝜆≠0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fa-IR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5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A set of vectors is dependent if at least one vector in the set can be expressed as a linear weighted combination of the other vectors in that set.</a:t>
                </a:r>
                <a:endParaRPr lang="en-US" sz="1050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14B3632D-FDF0-3E83-9C5F-09F853B26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015399"/>
                <a:ext cx="7886700" cy="144382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70B43BC-6250-BD47-6458-2CEC89534403}"/>
              </a:ext>
            </a:extLst>
          </p:cNvPr>
          <p:cNvSpPr/>
          <p:nvPr/>
        </p:nvSpPr>
        <p:spPr>
          <a:xfrm>
            <a:off x="628650" y="2703555"/>
            <a:ext cx="7886700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Definition</a:t>
            </a:r>
            <a:endParaRPr lang="en-US" sz="105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4631B3B9-8B73-DB64-B9A5-DD471164B63B}"/>
                  </a:ext>
                </a:extLst>
              </p:cNvPr>
              <p:cNvSpPr/>
              <p:nvPr/>
            </p:nvSpPr>
            <p:spPr>
              <a:xfrm rot="10800000" flipV="1">
                <a:off x="628650" y="3113283"/>
                <a:ext cx="7886700" cy="144382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500" dirty="0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Independent</a:t>
                </a: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5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Only when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	                              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  <a:p>
                <a:pPr lvl="2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100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No vector in the set is a linear combination of the others (</a:t>
                </a:r>
                <a:r>
                  <a:rPr lang="en-US" dirty="0">
                    <a:solidFill>
                      <a:schemeClr val="accent2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has only the trivial solution</a:t>
                </a:r>
                <a:r>
                  <a:rPr lang="en-US" dirty="0">
                    <a:solidFill>
                      <a:schemeClr val="tx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</a:rPr>
                  <a:t>)</a:t>
                </a:r>
              </a:p>
            </p:txBody>
          </p:sp>
        </mc:Choice>
        <mc:Fallback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4631B3B9-8B73-DB64-B9A5-DD471164B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3113283"/>
                <a:ext cx="7886700" cy="144382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4"/>
                <a:stretch>
                  <a:fillRect l="-3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97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A1F8C5-2A36-27C3-6EFE-93F1AE90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Linear Independence (</a:t>
            </a:r>
            <a:r>
              <a:rPr lang="en-US" dirty="0">
                <a:ea typeface="Cambria Math" panose="02040503050406030204" pitchFamily="18" charset="0"/>
              </a:rPr>
              <a:t>Geometry)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DB5FA-AA3D-4C4E-6B73-1A6107B745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84D0A-0A12-C1DD-2658-C3565C67F4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33DC-58E7-2750-305F-FD0B3090B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3FC13C-E234-D86F-422C-D19A0E25205A}"/>
              </a:ext>
            </a:extLst>
          </p:cNvPr>
          <p:cNvSpPr/>
          <p:nvPr/>
        </p:nvSpPr>
        <p:spPr>
          <a:xfrm>
            <a:off x="628650" y="605671"/>
            <a:ext cx="7886700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Definition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74F1C200-6099-C553-835B-82633A32CCC1}"/>
              </a:ext>
            </a:extLst>
          </p:cNvPr>
          <p:cNvSpPr/>
          <p:nvPr/>
        </p:nvSpPr>
        <p:spPr>
          <a:xfrm rot="10800000" flipV="1">
            <a:off x="628650" y="1015399"/>
            <a:ext cx="7886700" cy="694131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tx1"/>
                </a:solidFill>
              </a:rPr>
              <a:t>A set of vectors is linear independent if the subspace dimensionality (its span) equals the number of vectors.</a:t>
            </a:r>
            <a:endParaRPr lang="en-US" sz="1350" kern="1200" dirty="0">
              <a:solidFill>
                <a:prstClr val="black"/>
              </a:solidFill>
              <a:latin typeface="Palatino Linotype"/>
            </a:endParaRPr>
          </a:p>
          <a:p>
            <a:pPr lvl="1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CFBD875C-12BC-D287-68F0-5C83EBB43617}"/>
              </a:ext>
            </a:extLst>
          </p:cNvPr>
          <p:cNvSpPr/>
          <p:nvPr/>
        </p:nvSpPr>
        <p:spPr>
          <a:xfrm>
            <a:off x="573482" y="1916971"/>
            <a:ext cx="7997035" cy="355579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C06091E7-7F2D-A0C0-5C61-E28DC289995D}"/>
              </a:ext>
            </a:extLst>
          </p:cNvPr>
          <p:cNvSpPr txBox="1">
            <a:spLocks/>
          </p:cNvSpPr>
          <p:nvPr/>
        </p:nvSpPr>
        <p:spPr>
          <a:xfrm>
            <a:off x="701034" y="2087218"/>
            <a:ext cx="7861862" cy="352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826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 sz="2100" b="0" i="0" u="none" strike="noStrike" cap="none">
                <a:solidFill>
                  <a:schemeClr val="dk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  <a:defRPr sz="1800" b="0" i="0" u="none" strike="noStrike" cap="none">
                <a:solidFill>
                  <a:schemeClr val="dk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5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vectors spans?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8999B4A-3E01-05DB-9D0F-3589E580A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168606"/>
              </p:ext>
            </p:extLst>
          </p:nvPr>
        </p:nvGraphicFramePr>
        <p:xfrm>
          <a:off x="2501110" y="2959252"/>
          <a:ext cx="3714750" cy="1711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293720" imgH="1977480" progId="Paint.Picture">
                  <p:embed/>
                </p:oleObj>
              </mc:Choice>
              <mc:Fallback>
                <p:oleObj name="Bitmap Image" r:id="rId3" imgW="4293720" imgH="1977480" progId="Paint.Pictur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0A73725-0D35-77B3-E27D-6B0480E84A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1110" y="2959252"/>
                        <a:ext cx="3714750" cy="17111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35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CE282: Linear Algebra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04D94CF-9473-B276-5E29-E9EEE6D605EA}"/>
              </a:ext>
            </a:extLst>
          </p:cNvPr>
          <p:cNvSpPr/>
          <p:nvPr/>
        </p:nvSpPr>
        <p:spPr>
          <a:xfrm>
            <a:off x="304800" y="724275"/>
            <a:ext cx="7997035" cy="355579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0BA877CE-4406-5825-A168-4824BD78A092}"/>
              </a:ext>
            </a:extLst>
          </p:cNvPr>
          <p:cNvSpPr/>
          <p:nvPr/>
        </p:nvSpPr>
        <p:spPr>
          <a:xfrm rot="10800000" flipV="1">
            <a:off x="297180" y="1066062"/>
            <a:ext cx="7997035" cy="3391638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79CF97-5354-67BA-94DB-DE856D1BE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352" y="894522"/>
                <a:ext cx="7861862" cy="352470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2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</a:t>
                </a:r>
                <a:r>
                  <a:rPr lang="en-US" sz="22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eqAr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𝑎𝑛𝑑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A set containing only one vector—say, v—is linearly independent if and only if v is not </a:t>
                </a:r>
                <a:r>
                  <a:rPr lang="en-US" dirty="0">
                    <a:solidFill>
                      <a:srgbClr val="FF0000"/>
                    </a:solidFill>
                  </a:rPr>
                  <a:t>…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a)</a:t>
                </a:r>
                <a:r>
                  <a:rPr lang="en-US" sz="27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		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79CF97-5354-67BA-94DB-DE856D1BE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352" y="894522"/>
                <a:ext cx="7861862" cy="35247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68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4DC54BD-E2D9-57A9-EDC2-2E133EFEEA2C}"/>
              </a:ext>
            </a:extLst>
          </p:cNvPr>
          <p:cNvSpPr/>
          <p:nvPr/>
        </p:nvSpPr>
        <p:spPr>
          <a:xfrm>
            <a:off x="628650" y="763868"/>
            <a:ext cx="8003484" cy="433425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>
                <a:solidFill>
                  <a:schemeClr val="tx1"/>
                </a:solidFill>
              </a:rPr>
              <a:t>Theorem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7A1E17E3-49C2-9661-1035-756FD2737E13}"/>
              </a:ext>
            </a:extLst>
          </p:cNvPr>
          <p:cNvSpPr/>
          <p:nvPr/>
        </p:nvSpPr>
        <p:spPr>
          <a:xfrm rot="10800000" flipV="1">
            <a:off x="628649" y="1173595"/>
            <a:ext cx="8003483" cy="1398155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Any set of vectors that contains the zeros vector is guaranteed to be linearly dependent.</a:t>
            </a:r>
          </a:p>
        </p:txBody>
      </p:sp>
    </p:spTree>
    <p:extLst>
      <p:ext uri="{BB962C8B-B14F-4D97-AF65-F5344CB8AC3E}">
        <p14:creationId xmlns:p14="http://schemas.microsoft.com/office/powerpoint/2010/main" val="361066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Linearly Dependent 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177B7-3F4C-3360-5262-637C607D5412}"/>
              </a:ext>
            </a:extLst>
          </p:cNvPr>
          <p:cNvSpPr txBox="1"/>
          <p:nvPr/>
        </p:nvSpPr>
        <p:spPr>
          <a:xfrm>
            <a:off x="628650" y="3344687"/>
            <a:ext cx="78867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2100" b="1">
                <a:solidFill>
                  <a:srgbClr val="FF0000"/>
                </a:solidFill>
                <a:latin typeface="Times-Roman"/>
              </a:rPr>
              <a:t> Does </a:t>
            </a:r>
            <a:r>
              <a:rPr lang="en-US" sz="2100" b="1" i="1" dirty="0">
                <a:solidFill>
                  <a:srgbClr val="FF0000"/>
                </a:solidFill>
                <a:latin typeface="Times-Italic"/>
              </a:rPr>
              <a:t>not </a:t>
            </a:r>
            <a:r>
              <a:rPr lang="en-US" sz="2100" b="1" dirty="0">
                <a:solidFill>
                  <a:srgbClr val="FF0000"/>
                </a:solidFill>
                <a:latin typeface="Times-Roman"/>
              </a:rPr>
              <a:t>say that </a:t>
            </a:r>
            <a:r>
              <a:rPr lang="en-US" sz="2100" b="1" i="1" dirty="0">
                <a:solidFill>
                  <a:srgbClr val="FF0000"/>
                </a:solidFill>
                <a:latin typeface="Times-Italic"/>
              </a:rPr>
              <a:t>every </a:t>
            </a:r>
            <a:r>
              <a:rPr lang="en-US" sz="2100" b="1" dirty="0">
                <a:solidFill>
                  <a:srgbClr val="FF0000"/>
                </a:solidFill>
                <a:latin typeface="Times-Roman"/>
              </a:rPr>
              <a:t>vector</a:t>
            </a:r>
            <a:endParaRPr lang="en-US" sz="2100" b="1" dirty="0">
              <a:solidFill>
                <a:srgbClr val="FF0000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050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4DC54BD-E2D9-57A9-EDC2-2E133EFEEA2C}"/>
              </a:ext>
            </a:extLst>
          </p:cNvPr>
          <p:cNvSpPr/>
          <p:nvPr/>
        </p:nvSpPr>
        <p:spPr>
          <a:xfrm>
            <a:off x="628650" y="763868"/>
            <a:ext cx="8003484" cy="433425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Theorem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A1E17E3-49C2-9661-1035-756FD2737E13}"/>
                  </a:ext>
                </a:extLst>
              </p:cNvPr>
              <p:cNvSpPr/>
              <p:nvPr/>
            </p:nvSpPr>
            <p:spPr>
              <a:xfrm rot="10800000" flipV="1">
                <a:off x="628650" y="1173595"/>
                <a:ext cx="8003485" cy="194232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tx1"/>
                    </a:solidFill>
                  </a:rPr>
                  <a:t>An indexed set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of two or more vectors is linearly dependent </a:t>
                </a:r>
                <a:r>
                  <a:rPr lang="en-US" sz="18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if and only if </a:t>
                </a:r>
                <a:r>
                  <a:rPr lang="en-US" sz="1800" dirty="0">
                    <a:solidFill>
                      <a:schemeClr val="tx1"/>
                    </a:solidFill>
                  </a:rPr>
                  <a:t>at least one of the vectors in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a linear combination of the others. In fact, 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linearly dependent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then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some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(with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 is a linear combination of the preceding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A1E17E3-49C2-9661-1035-756FD2737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73595"/>
                <a:ext cx="8003485" cy="194232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l="-152" r="-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7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Linearly Dependent 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3ABE69E8-F76B-A2A8-48F6-080ED7FFEA06}"/>
              </a:ext>
            </a:extLst>
          </p:cNvPr>
          <p:cNvSpPr/>
          <p:nvPr/>
        </p:nvSpPr>
        <p:spPr>
          <a:xfrm>
            <a:off x="628650" y="678376"/>
            <a:ext cx="8208168" cy="559501"/>
          </a:xfrm>
          <a:prstGeom prst="round2Same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Proof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474369FD-4BC2-931D-C381-A17AEF630D56}"/>
                  </a:ext>
                </a:extLst>
              </p:cNvPr>
              <p:cNvSpPr/>
              <p:nvPr/>
            </p:nvSpPr>
            <p:spPr>
              <a:xfrm rot="10800000" flipV="1">
                <a:off x="628650" y="1237878"/>
                <a:ext cx="8208168" cy="3529384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sz="1500" kern="1200" dirty="0">
                    <a:solidFill>
                      <a:prstClr val="black"/>
                    </a:solidFill>
                    <a:latin typeface="Palatino Linotype"/>
                  </a:rPr>
                  <a:t>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500" kern="1200" dirty="0">
                    <a:solidFill>
                      <a:prstClr val="black"/>
                    </a:solidFill>
                    <a:latin typeface="Palatino Linotype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kern="1200" dirty="0">
                    <a:solidFill>
                      <a:prstClr val="black"/>
                    </a:solidFill>
                    <a:latin typeface="Palatino Linotype"/>
                  </a:rPr>
                  <a:t> equals a linear combination of the other vectors,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 can be subtracted from both sides of the equation, Producing a linear dependence relation with a nonzero weight (-1)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. [For instance,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.] Thus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 is linearly dependent.</a:t>
                </a:r>
              </a:p>
              <a:p>
                <a:pPr>
                  <a:lnSpc>
                    <a:spcPct val="150000"/>
                  </a:lnSpc>
                </a:pPr>
                <a:endParaRPr lang="en-US" sz="1500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solidFill>
                      <a:prstClr val="black"/>
                    </a:solidFill>
                  </a:rPr>
                  <a:t>Conversely, suppose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 is linearly dependent.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 is zero, then it is a (trivial) linear combination of the other vectors in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. 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, and there exist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prstClr val="black"/>
                    </a:solidFill>
                  </a:rPr>
                  <a:t> not all zero, such that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05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474369FD-4BC2-931D-C381-A17AEF630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237878"/>
                <a:ext cx="8208168" cy="3529384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60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5765</TotalTime>
  <Words>2435</Words>
  <Application>Microsoft Office PowerPoint</Application>
  <PresentationFormat>On-screen Show (16:9)</PresentationFormat>
  <Paragraphs>348</Paragraphs>
  <Slides>33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Calibri Light</vt:lpstr>
      <vt:lpstr>MS PGothic</vt:lpstr>
      <vt:lpstr>Times-Italic</vt:lpstr>
      <vt:lpstr>Times-Roman</vt:lpstr>
      <vt:lpstr>Arial</vt:lpstr>
      <vt:lpstr>Wingdings</vt:lpstr>
      <vt:lpstr>Palatino Linotype</vt:lpstr>
      <vt:lpstr>Cambria Math</vt:lpstr>
      <vt:lpstr>Courier New</vt:lpstr>
      <vt:lpstr>Corbel</vt:lpstr>
      <vt:lpstr>Office Theme</vt:lpstr>
      <vt:lpstr>Bitmap Image</vt:lpstr>
      <vt:lpstr>Independence (Linear and Affine)</vt:lpstr>
      <vt:lpstr>Overview</vt:lpstr>
      <vt:lpstr>Linear Independence </vt:lpstr>
      <vt:lpstr>Linear Independence (Algebra)</vt:lpstr>
      <vt:lpstr>Linear Independence (Geometry)</vt:lpstr>
      <vt:lpstr>Example</vt:lpstr>
      <vt:lpstr>Properties</vt:lpstr>
      <vt:lpstr>Characterization of Linearly Dependent sets</vt:lpstr>
      <vt:lpstr>Characterization of Linearly Dependent sets</vt:lpstr>
      <vt:lpstr>Characterization of Linearly Dependent sets</vt:lpstr>
      <vt:lpstr>Properties</vt:lpstr>
      <vt:lpstr>Properties</vt:lpstr>
      <vt:lpstr>Properties</vt:lpstr>
      <vt:lpstr>Example</vt:lpstr>
      <vt:lpstr>Linear Dependent Properties</vt:lpstr>
      <vt:lpstr>Linear combinations of linearly independent vectors</vt:lpstr>
      <vt:lpstr>Conclusion</vt:lpstr>
      <vt:lpstr>Functions Linearly Independent</vt:lpstr>
      <vt:lpstr>Functions Linearly Independent</vt:lpstr>
      <vt:lpstr>Polynomials Linearly Independent</vt:lpstr>
      <vt:lpstr>Vector Space of Polynomials</vt:lpstr>
      <vt:lpstr>Linearly Independent Sets versus Spanning Sets</vt:lpstr>
      <vt:lpstr>Affine Combination</vt:lpstr>
      <vt:lpstr>Combinations</vt:lpstr>
      <vt:lpstr>Affine</vt:lpstr>
      <vt:lpstr>Review</vt:lpstr>
      <vt:lpstr>Affine Independence</vt:lpstr>
      <vt:lpstr>Affine Independence</vt:lpstr>
      <vt:lpstr>Affine Independence</vt:lpstr>
      <vt:lpstr>Example</vt:lpstr>
      <vt:lpstr>Conclusion : Linear and Affine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Maryam</dc:creator>
  <cp:lastModifiedBy>Maryam Ramezani</cp:lastModifiedBy>
  <cp:revision>649</cp:revision>
  <dcterms:modified xsi:type="dcterms:W3CDTF">2023-10-17T08:01:30Z</dcterms:modified>
</cp:coreProperties>
</file>